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836" r:id="rId3"/>
    <p:sldId id="1005" r:id="rId5"/>
    <p:sldId id="961" r:id="rId6"/>
    <p:sldId id="963" r:id="rId7"/>
    <p:sldId id="981" r:id="rId8"/>
    <p:sldId id="980" r:id="rId9"/>
    <p:sldId id="1001" r:id="rId10"/>
    <p:sldId id="1002" r:id="rId11"/>
    <p:sldId id="983" r:id="rId12"/>
    <p:sldId id="969" r:id="rId13"/>
    <p:sldId id="984" r:id="rId14"/>
    <p:sldId id="978" r:id="rId15"/>
    <p:sldId id="1004" r:id="rId16"/>
    <p:sldId id="1006" r:id="rId17"/>
    <p:sldId id="1007" r:id="rId18"/>
    <p:sldId id="1003" r:id="rId19"/>
    <p:sldId id="1008" r:id="rId20"/>
    <p:sldId id="1009" r:id="rId21"/>
    <p:sldId id="944" r:id="rId22"/>
    <p:sldId id="982" r:id="rId2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BF"/>
    <a:srgbClr val="034EA2"/>
    <a:srgbClr val="0087CD"/>
    <a:srgbClr val="C68F06"/>
    <a:srgbClr val="DB2C03"/>
    <a:srgbClr val="EBAC07"/>
    <a:srgbClr val="008487"/>
    <a:srgbClr val="163C46"/>
    <a:srgbClr val="008F92"/>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84" autoAdjust="0"/>
    <p:restoredTop sz="93354" autoAdjust="0"/>
  </p:normalViewPr>
  <p:slideViewPr>
    <p:cSldViewPr showGuides="1">
      <p:cViewPr varScale="1">
        <p:scale>
          <a:sx n="141" d="100"/>
          <a:sy n="141" d="100"/>
        </p:scale>
        <p:origin x="192" y="114"/>
      </p:cViewPr>
      <p:guideLst>
        <p:guide orient="horz" pos="1571"/>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793"/>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en-US" altLang="zh-CN" dirty="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8EBE660E-5CC2-4A50-916A-880C808B748D}"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grpSp>
        <p:nvGrpSpPr>
          <p:cNvPr id="12" name="组合 3"/>
          <p:cNvGrpSpPr/>
          <p:nvPr userDrawn="1"/>
        </p:nvGrpSpPr>
        <p:grpSpPr bwMode="auto">
          <a:xfrm flipH="1">
            <a:off x="-1" y="248018"/>
            <a:ext cx="179513" cy="507206"/>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fld>
            <a:endParaRPr lang="en-US" sz="1000" dirty="0"/>
          </a:p>
        </p:txBody>
      </p:sp>
      <p:grpSp>
        <p:nvGrpSpPr>
          <p:cNvPr id="2"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grpSp>
        <p:nvGrpSpPr>
          <p:cNvPr id="3"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Click here to add the title text content</a:t>
            </a:r>
            <a:endParaRPr lang="zh-CN" altLang="en-US"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anose="020B0503020204020204" pitchFamily="34" charset="-122"/>
                <a:cs typeface="+mn-cs"/>
              </a:defRPr>
            </a:lvl1pPr>
          </a:lstStyle>
          <a:p>
            <a:pPr lvl="0" algn="l"/>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空白页">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7" name="组合 3"/>
          <p:cNvGrpSpPr/>
          <p:nvPr userDrawn="1"/>
        </p:nvGrpSpPr>
        <p:grpSpPr bwMode="auto">
          <a:xfrm flipH="1">
            <a:off x="-1" y="248018"/>
            <a:ext cx="179513" cy="507206"/>
            <a:chOff x="2370576" y="533400"/>
            <a:chExt cx="2417494" cy="675969"/>
          </a:xfrm>
          <a:solidFill>
            <a:srgbClr val="EE1C39"/>
          </a:solidFill>
        </p:grpSpPr>
        <p:sp>
          <p:nvSpPr>
            <p:cNvPr id="8" name="矩形 7"/>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9" name="椭圆 8"/>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Tree>
  </p:cSld>
  <p:clrMapOvr>
    <a:masterClrMapping/>
  </p:clrMapOv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pic>
        <p:nvPicPr>
          <p:cNvPr id="1027" name="Picture 3" descr="C:\Users\a\Desktop\1.png1"/>
          <p:cNvPicPr>
            <a:picLocks noChangeAspect="1" noChangeArrowheads="1"/>
          </p:cNvPicPr>
          <p:nvPr/>
        </p:nvPicPr>
        <p:blipFill>
          <a:blip r:embed="rId1"/>
          <a:srcRect/>
          <a:stretch>
            <a:fillRect/>
          </a:stretch>
        </p:blipFill>
        <p:spPr bwMode="auto">
          <a:xfrm>
            <a:off x="5436096" y="100013"/>
            <a:ext cx="3707904" cy="4943475"/>
          </a:xfrm>
          <a:prstGeom prst="rect">
            <a:avLst/>
          </a:prstGeom>
          <a:noFill/>
        </p:spPr>
      </p:pic>
      <p:sp>
        <p:nvSpPr>
          <p:cNvPr id="21" name="矩形 259"/>
          <p:cNvSpPr>
            <a:spLocks noChangeArrowheads="1"/>
          </p:cNvSpPr>
          <p:nvPr/>
        </p:nvSpPr>
        <p:spPr bwMode="auto">
          <a:xfrm>
            <a:off x="292023" y="2376510"/>
            <a:ext cx="5186484" cy="1217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零基础入门</a:t>
            </a:r>
            <a:r>
              <a:rPr lang="en-US" altLang="zh-CN" sz="3600" b="1" dirty="0">
                <a:solidFill>
                  <a:schemeClr val="tx1">
                    <a:lumMod val="75000"/>
                    <a:lumOff val="25000"/>
                  </a:schemeClr>
                </a:solidFill>
                <a:latin typeface="Arial" panose="020B0604020202020204" pitchFamily="34" charset="0"/>
                <a:cs typeface="Arial" panose="020B0604020202020204" pitchFamily="34" charset="0"/>
              </a:rPr>
              <a:t>:</a:t>
            </a:r>
            <a:r>
              <a:rPr lang="en-US" altLang="zh-CN" sz="3600" b="1" dirty="0">
                <a:solidFill>
                  <a:schemeClr val="tx1">
                    <a:lumMod val="75000"/>
                    <a:lumOff val="25000"/>
                  </a:schemeClr>
                </a:solidFill>
                <a:latin typeface="Arial" panose="020B0604020202020204" pitchFamily="34" charset="0"/>
                <a:cs typeface="Arial" panose="020B0604020202020204" pitchFamily="34" charset="0"/>
              </a:rPr>
              <a:t>http</a:t>
            </a:r>
            <a:r>
              <a:rPr lang="zh-CN" altLang="en-US" sz="3600" b="1" dirty="0">
                <a:solidFill>
                  <a:schemeClr val="tx1">
                    <a:lumMod val="75000"/>
                    <a:lumOff val="25000"/>
                  </a:schemeClr>
                </a:solidFill>
                <a:latin typeface="Arial" panose="020B0604020202020204" pitchFamily="34" charset="0"/>
                <a:cs typeface="Arial" panose="020B0604020202020204" pitchFamily="34" charset="0"/>
              </a:rPr>
              <a:t>协议</a:t>
            </a:r>
            <a:endParaRPr lang="zh-CN" altLang="en-US" sz="3600" b="1" dirty="0">
              <a:solidFill>
                <a:schemeClr val="tx1">
                  <a:lumMod val="75000"/>
                  <a:lumOff val="25000"/>
                </a:schemeClr>
              </a:solidFill>
              <a:latin typeface="Arial" panose="020B0604020202020204" pitchFamily="34" charset="0"/>
              <a:cs typeface="Arial" panose="020B0604020202020204" pitchFamily="34" charset="0"/>
            </a:endParaRPr>
          </a:p>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（超文本传输协议</a:t>
            </a:r>
            <a:r>
              <a:rPr lang="zh-CN" altLang="en-US" sz="3600" b="1" dirty="0">
                <a:solidFill>
                  <a:schemeClr val="tx1">
                    <a:lumMod val="75000"/>
                    <a:lumOff val="25000"/>
                  </a:schemeClr>
                </a:solidFill>
                <a:latin typeface="Arial" panose="020B0604020202020204" pitchFamily="34" charset="0"/>
                <a:cs typeface="Arial" panose="020B0604020202020204" pitchFamily="34" charset="0"/>
              </a:rPr>
              <a:t>）</a:t>
            </a:r>
            <a:endParaRPr lang="zh-CN" altLang="en-US" sz="36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2" name="矩形 259"/>
          <p:cNvSpPr>
            <a:spLocks noChangeArrowheads="1"/>
          </p:cNvSpPr>
          <p:nvPr/>
        </p:nvSpPr>
        <p:spPr bwMode="auto">
          <a:xfrm>
            <a:off x="292100" y="923290"/>
            <a:ext cx="4680585" cy="1230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8000" dirty="0">
                <a:solidFill>
                  <a:schemeClr val="tx1">
                    <a:lumMod val="75000"/>
                    <a:lumOff val="25000"/>
                  </a:schemeClr>
                </a:solidFill>
                <a:cs typeface="Arial" panose="020B0604020202020204" pitchFamily="34" charset="0"/>
              </a:rPr>
              <a:t>网络安全</a:t>
            </a:r>
            <a:endParaRPr lang="zh-CN" altLang="en-US" sz="8000" dirty="0">
              <a:solidFill>
                <a:schemeClr val="tx1">
                  <a:lumMod val="75000"/>
                  <a:lumOff val="25000"/>
                </a:schemeClr>
              </a:solidFill>
              <a:cs typeface="Arial" panose="020B060402020202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right)">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anim calcmode="lin" valueType="num">
                                      <p:cBhvr>
                                        <p:cTn id="1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2"/>
                                        </p:tgtEl>
                                      </p:cBhvr>
                                    </p:animEffect>
                                  </p:childTnLst>
                                </p:cTn>
                              </p:par>
                            </p:childTnLst>
                          </p:cTn>
                        </p:par>
                        <p:par>
                          <p:cTn id="17" fill="hold">
                            <p:stCondLst>
                              <p:cond delay="649"/>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22"/>
                                        </p:tgtEl>
                                      </p:cBhvr>
                                    </p:animEffect>
                                    <p:animScale>
                                      <p:cBhvr>
                                        <p:cTn id="20" dur="250" autoRev="1" fill="hold"/>
                                        <p:tgtEl>
                                          <p:spTgt spid="22"/>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15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21"/>
                                        </p:tgtEl>
                                      </p:cBhvr>
                                    </p:animEffect>
                                    <p:animScale>
                                      <p:cBhvr>
                                        <p:cTn id="33"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bldLvl="0" animBg="1"/>
      <p:bldP spid="22" grpId="0" bldLvl="0" animBg="1"/>
      <p:bldP spid="22"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057275" y="80010"/>
            <a:ext cx="7028815" cy="4501515"/>
          </a:xfrm>
          <a:prstGeom prst="rect">
            <a:avLst/>
          </a:prstGeom>
          <a:noFill/>
        </p:spPr>
        <p:txBody>
          <a:bodyPr wrap="square" lIns="70555" tIns="35278" rIns="70555" bIns="35278" rtlCol="0">
            <a:spAutoFit/>
          </a:bodyPr>
          <a:lstStyle/>
          <a:p>
            <a:pPr>
              <a:lnSpc>
                <a:spcPct val="150000"/>
              </a:lnSpc>
            </a:pPr>
            <a:r>
              <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rPr>
              <a:t>URL是由数字、字母组成，那么如果URL中需要出现其他内容比如汉字，该如何加入到URL中呢,URL又是如何表示的呢?</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rPr>
              <a:t>编码方式: url编码就是一个字符ascii码的十六进制，并在十六进制前加上百分号%</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rPr>
              <a:t>例：</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rPr>
              <a:t>a-&gt;97-&gt;61-&gt;%61</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rPr>
              <a:t>\-&gt;92-&gt;5c-&gt;%5c</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
          <p:cNvGrpSpPr/>
          <p:nvPr/>
        </p:nvGrpSpPr>
        <p:grpSpPr>
          <a:xfrm>
            <a:off x="1" y="3003799"/>
            <a:ext cx="9504040" cy="3719578"/>
            <a:chOff x="1" y="3003799"/>
            <a:chExt cx="9504040" cy="3719578"/>
          </a:xfrm>
        </p:grpSpPr>
        <p:pic>
          <p:nvPicPr>
            <p:cNvPr id="20" name="Picture 3" descr="C:\Users\Administrator\Desktop\新建文件夹 (3)\1357d39a269cfd4.jpg"/>
            <p:cNvPicPr>
              <a:picLocks noChangeAspect="1" noChangeArrowheads="1"/>
            </p:cNvPicPr>
            <p:nvPr/>
          </p:nvPicPr>
          <p:blipFill>
            <a:blip r:embed="rId1" cstate="print"/>
            <a:srcRect/>
            <a:stretch>
              <a:fillRect/>
            </a:stretch>
          </p:blipFill>
          <p:spPr bwMode="auto">
            <a:xfrm rot="5400000">
              <a:off x="5322247" y="2541583"/>
              <a:ext cx="3503555" cy="4860033"/>
            </a:xfrm>
            <a:prstGeom prst="rect">
              <a:avLst/>
            </a:prstGeom>
            <a:noFill/>
          </p:spPr>
        </p:pic>
        <p:pic>
          <p:nvPicPr>
            <p:cNvPr id="19" name="Picture 3" descr="C:\Users\Administrator\Desktop\新建文件夹 (3)\1357d39a269cfd4.jpg"/>
            <p:cNvPicPr>
              <a:picLocks noChangeAspect="1" noChangeArrowheads="1"/>
            </p:cNvPicPr>
            <p:nvPr/>
          </p:nvPicPr>
          <p:blipFill>
            <a:blip r:embed="rId1" cstate="print"/>
            <a:srcRect/>
            <a:stretch>
              <a:fillRect/>
            </a:stretch>
          </p:blipFill>
          <p:spPr bwMode="auto">
            <a:xfrm rot="16200000">
              <a:off x="678240" y="2325560"/>
              <a:ext cx="3503555" cy="4860033"/>
            </a:xfrm>
            <a:prstGeom prst="rect">
              <a:avLst/>
            </a:prstGeom>
            <a:noFill/>
          </p:spPr>
        </p:pic>
      </p:grpSp>
      <p:sp>
        <p:nvSpPr>
          <p:cNvPr id="13" name="矩形 12"/>
          <p:cNvSpPr/>
          <p:nvPr/>
        </p:nvSpPr>
        <p:spPr>
          <a:xfrm>
            <a:off x="3456288" y="1940646"/>
            <a:ext cx="3964669" cy="553720"/>
          </a:xfrm>
          <a:prstGeom prst="rect">
            <a:avLst/>
          </a:prstGeom>
        </p:spPr>
        <p:txBody>
          <a:bodyPr wrap="square" lIns="0" tIns="0" rIns="0" bIns="0">
            <a:spAutoFit/>
          </a:bodyPr>
          <a:lstStyle/>
          <a:p>
            <a:r>
              <a:rPr lang="zh-CN" altLang="en-US" sz="36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HTTP协议</a:t>
            </a:r>
            <a:endParaRPr lang="zh-CN" altLang="en-US" sz="36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1"/>
          <p:cNvSpPr txBox="1"/>
          <p:nvPr/>
        </p:nvSpPr>
        <p:spPr>
          <a:xfrm>
            <a:off x="3227703" y="2613893"/>
            <a:ext cx="2614930" cy="184150"/>
          </a:xfrm>
          <a:prstGeom prst="rect">
            <a:avLst/>
          </a:prstGeom>
          <a:noFill/>
        </p:spPr>
        <p:txBody>
          <a:bodyPr wrap="none" lIns="0" tIns="0" rIns="0" bIns="0" rtlCol="0">
            <a:spAutoFit/>
          </a:bodyPr>
          <a:lstStyle/>
          <a:p>
            <a:pPr marL="171450" lvl="1" indent="-171450" algn="l">
              <a:buFont typeface="Arial" panose="020B0604020202020204" pitchFamily="34" charset="0"/>
              <a:buChar char="•"/>
            </a:pPr>
            <a:r>
              <a:rPr lang="en-US" altLang="zh-CN" sz="1200" dirty="0">
                <a:solidFill>
                  <a:schemeClr val="accent1"/>
                </a:solidFill>
                <a:latin typeface="Arial" panose="020B0604020202020204" pitchFamily="34" charset="0"/>
                <a:ea typeface="微软雅黑" panose="020B0503020204020204" pitchFamily="34" charset="-122"/>
                <a:sym typeface="Arial" panose="020B0604020202020204" pitchFamily="34" charset="0"/>
              </a:rPr>
              <a:t>Web通信的核心，使用最多的协议。</a:t>
            </a:r>
            <a:endParaRPr lang="en-US" altLang="zh-CN" sz="1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2555776" y="771550"/>
            <a:ext cx="3744416" cy="374441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ox(in)">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5300" y="457200"/>
            <a:ext cx="6546215" cy="922020"/>
          </a:xfrm>
          <a:prstGeom prst="rect">
            <a:avLst/>
          </a:prstGeom>
          <a:noFill/>
        </p:spPr>
        <p:txBody>
          <a:bodyPr wrap="square" rtlCol="0">
            <a:spAutoFit/>
          </a:bodyPr>
          <a:p>
            <a:pPr algn="l"/>
            <a:r>
              <a:rPr lang="zh-CN" altLang="en-US"/>
              <a:t>超文本传输协议（Hypertext Transfer Protocol，HTTP）是Web通信的核心，使用最多的协议。</a:t>
            </a:r>
            <a:endParaRPr lang="zh-CN" altLang="en-US"/>
          </a:p>
          <a:p>
            <a:pPr algn="l"/>
            <a:r>
              <a:rPr lang="zh-CN" altLang="en-US"/>
              <a:t>HTTP可以抽象的理解为快递送货</a:t>
            </a:r>
            <a:endParaRPr lang="zh-CN" altLang="en-US"/>
          </a:p>
        </p:txBody>
      </p:sp>
      <p:sp>
        <p:nvSpPr>
          <p:cNvPr id="4" name="文本框 3"/>
          <p:cNvSpPr txBox="1"/>
          <p:nvPr/>
        </p:nvSpPr>
        <p:spPr>
          <a:xfrm>
            <a:off x="548640" y="1706880"/>
            <a:ext cx="3107690" cy="2584450"/>
          </a:xfrm>
          <a:prstGeom prst="rect">
            <a:avLst/>
          </a:prstGeom>
          <a:noFill/>
        </p:spPr>
        <p:txBody>
          <a:bodyPr wrap="none" rtlCol="0">
            <a:spAutoFit/>
          </a:bodyPr>
          <a:p>
            <a:pPr algn="l"/>
            <a:r>
              <a:rPr lang="zh-CN" altLang="en-US"/>
              <a:t>送货方式:汽车</a:t>
            </a:r>
            <a:endParaRPr lang="zh-CN" altLang="en-US"/>
          </a:p>
          <a:p>
            <a:pPr algn="l"/>
            <a:r>
              <a:rPr lang="zh-CN" altLang="en-US"/>
              <a:t>收获地址:某校区1号楼2楼202</a:t>
            </a:r>
            <a:endParaRPr lang="zh-CN" altLang="en-US"/>
          </a:p>
          <a:p>
            <a:pPr algn="l"/>
            <a:r>
              <a:rPr lang="zh-CN" altLang="en-US"/>
              <a:t>快递公司:丰顺</a:t>
            </a:r>
            <a:endParaRPr lang="zh-CN" altLang="en-US"/>
          </a:p>
          <a:p>
            <a:pPr algn="l"/>
            <a:r>
              <a:rPr lang="zh-CN" altLang="en-US"/>
              <a:t>凭证:小区大门门卡</a:t>
            </a:r>
            <a:endParaRPr lang="zh-CN" altLang="en-US"/>
          </a:p>
          <a:p>
            <a:pPr algn="l"/>
            <a:r>
              <a:rPr lang="zh-CN" altLang="en-US"/>
              <a:t>货物:矿泉水</a:t>
            </a:r>
            <a:endParaRPr lang="zh-CN" altLang="en-US"/>
          </a:p>
          <a:p>
            <a:pPr algn="l"/>
            <a:endParaRPr lang="zh-CN" altLang="en-US"/>
          </a:p>
          <a:p>
            <a:pPr algn="l"/>
            <a:endParaRPr lang="zh-CN" altLang="en-US"/>
          </a:p>
          <a:p>
            <a:pPr algn="l"/>
            <a:r>
              <a:rPr lang="zh-CN" altLang="en-US"/>
              <a:t>业主:收到了</a:t>
            </a:r>
            <a:endParaRPr lang="zh-CN" altLang="en-US"/>
          </a:p>
          <a:p>
            <a:pPr algn="l"/>
            <a:r>
              <a:rPr lang="zh-CN" altLang="en-US"/>
              <a:t>业主:没收到</a:t>
            </a:r>
            <a:endParaRPr lang="zh-CN" altLang="en-US"/>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down)">
                                      <p:cBhvr>
                                        <p:cTn id="15" dur="500"/>
                                        <p:tgtEl>
                                          <p:spTgt spid="4">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wipe(down)">
                                      <p:cBhvr>
                                        <p:cTn id="18" dur="500"/>
                                        <p:tgtEl>
                                          <p:spTgt spid="4">
                                            <p:txEl>
                                              <p:pRg st="2" end="2"/>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wipe(down)">
                                      <p:cBhvr>
                                        <p:cTn id="21" dur="500"/>
                                        <p:tgtEl>
                                          <p:spTgt spid="4">
                                            <p:txEl>
                                              <p:pRg st="3" end="3"/>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wipe(down)">
                                      <p:cBhvr>
                                        <p:cTn id="24" dur="500"/>
                                        <p:tgtEl>
                                          <p:spTgt spid="4">
                                            <p:txEl>
                                              <p:pRg st="4" end="4"/>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wipe(down)">
                                      <p:cBhvr>
                                        <p:cTn id="27" dur="500"/>
                                        <p:tgtEl>
                                          <p:spTgt spid="4">
                                            <p:txEl>
                                              <p:pRg st="7" end="7"/>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4">
                                            <p:txEl>
                                              <p:pRg st="8" end="8"/>
                                            </p:txEl>
                                          </p:spTgt>
                                        </p:tgtEl>
                                        <p:attrNameLst>
                                          <p:attrName>style.visibility</p:attrName>
                                        </p:attrNameLst>
                                      </p:cBhvr>
                                      <p:to>
                                        <p:strVal val="visible"/>
                                      </p:to>
                                    </p:set>
                                    <p:animEffect transition="in" filter="wipe(down)">
                                      <p:cBhvr>
                                        <p:cTn id="30"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5300" y="457200"/>
            <a:ext cx="6546215" cy="368300"/>
          </a:xfrm>
          <a:prstGeom prst="rect">
            <a:avLst/>
          </a:prstGeom>
          <a:noFill/>
        </p:spPr>
        <p:txBody>
          <a:bodyPr wrap="square" rtlCol="0">
            <a:spAutoFit/>
          </a:bodyPr>
          <a:p>
            <a:pPr algn="l"/>
            <a:r>
              <a:rPr lang="zh-CN" altLang="en-US"/>
              <a:t>一个HTTP 报文结构如下</a:t>
            </a:r>
            <a:endParaRPr lang="zh-CN" altLang="en-US"/>
          </a:p>
        </p:txBody>
      </p:sp>
      <p:sp>
        <p:nvSpPr>
          <p:cNvPr id="4" name="文本框 3"/>
          <p:cNvSpPr txBox="1"/>
          <p:nvPr/>
        </p:nvSpPr>
        <p:spPr>
          <a:xfrm>
            <a:off x="693420" y="967740"/>
            <a:ext cx="3852545" cy="3784600"/>
          </a:xfrm>
          <a:prstGeom prst="rect">
            <a:avLst/>
          </a:prstGeom>
          <a:noFill/>
        </p:spPr>
        <p:txBody>
          <a:bodyPr wrap="square" rtlCol="0">
            <a:spAutoFit/>
          </a:bodyPr>
          <a:p>
            <a:pPr algn="l"/>
            <a:r>
              <a:rPr lang="zh-CN" altLang="en-US" sz="1200"/>
              <a:t>起始行</a:t>
            </a:r>
            <a:endParaRPr lang="zh-CN" altLang="en-US" sz="1200"/>
          </a:p>
          <a:p>
            <a:pPr algn="l"/>
            <a:r>
              <a:rPr lang="zh-CN" altLang="en-US" sz="1200"/>
              <a:t>头</a:t>
            </a:r>
            <a:endParaRPr lang="zh-CN" altLang="en-US" sz="1200"/>
          </a:p>
          <a:p>
            <a:pPr algn="l"/>
            <a:r>
              <a:rPr lang="zh-CN" altLang="en-US" sz="1200"/>
              <a:t>身体</a:t>
            </a:r>
            <a:endParaRPr lang="zh-CN" altLang="en-US" sz="1200"/>
          </a:p>
          <a:p>
            <a:pPr algn="l"/>
            <a:endParaRPr lang="zh-CN" altLang="en-US" sz="1200"/>
          </a:p>
          <a:p>
            <a:pPr algn="l"/>
            <a:r>
              <a:rPr lang="zh-CN" altLang="en-US" sz="1200"/>
              <a:t>GET / HTTP/1.1</a:t>
            </a:r>
            <a:endParaRPr lang="zh-CN" altLang="en-US" sz="1200"/>
          </a:p>
          <a:p>
            <a:pPr algn="l"/>
            <a:r>
              <a:rPr lang="zh-CN" altLang="en-US" sz="1200"/>
              <a:t>Host: www.baidu.com</a:t>
            </a:r>
            <a:endParaRPr lang="zh-CN" altLang="en-US" sz="1200"/>
          </a:p>
          <a:p>
            <a:pPr algn="l"/>
            <a:r>
              <a:rPr lang="zh-CN" altLang="en-US" sz="1200"/>
              <a:t>Cookie: BIDUPSID=FA207257E1DA5D9ESD1C6B3428151AE5; </a:t>
            </a:r>
            <a:endParaRPr lang="zh-CN" altLang="en-US" sz="1200"/>
          </a:p>
          <a:p>
            <a:pPr algn="l"/>
            <a:r>
              <a:rPr lang="zh-CN" altLang="en-US" sz="1200"/>
              <a:t>Upgrade-Insecure-Requests: 1</a:t>
            </a:r>
            <a:endParaRPr lang="zh-CN" altLang="en-US" sz="1200"/>
          </a:p>
          <a:p>
            <a:pPr algn="l"/>
            <a:r>
              <a:rPr lang="zh-CN" altLang="en-US" sz="1200"/>
              <a:t>User-Agent: Mozilla/5.0 (Windows NT 10.0; Win64; x64) AppleWebKit/537.36 (KHTML, like Gecko) Chrome/133.0.0.0 Safari/537.36 Edg/133.0.0.0</a:t>
            </a:r>
            <a:endParaRPr lang="zh-CN" altLang="en-US" sz="1200"/>
          </a:p>
          <a:p>
            <a:pPr algn="l"/>
            <a:r>
              <a:rPr lang="zh-CN" altLang="en-US" sz="1200"/>
              <a:t>Accept: text/html,application/xhtml+xml,application/xml;q=0.9,image/avif,image/webp,image/apng,*/*;q=0.8,application/signed-exchange;v=b3;q=0.7</a:t>
            </a:r>
            <a:endParaRPr lang="zh-CN" altLang="en-US" sz="1200"/>
          </a:p>
          <a:p>
            <a:pPr algn="l"/>
            <a:r>
              <a:rPr lang="zh-CN" altLang="en-US" sz="1200"/>
              <a:t>Accept-Encoding: gzip, deflate</a:t>
            </a:r>
            <a:endParaRPr lang="zh-CN" altLang="en-US" sz="1200"/>
          </a:p>
          <a:p>
            <a:pPr algn="l"/>
            <a:r>
              <a:rPr lang="zh-CN" altLang="en-US" sz="1200"/>
              <a:t>Accept-Language: zh-CN,zh;q=0.9,en;q=0.8,en-GB;q=0.7,en-US;q=0.6</a:t>
            </a:r>
            <a:endParaRPr lang="zh-CN" altLang="en-US" sz="1200"/>
          </a:p>
          <a:p>
            <a:pPr algn="l"/>
            <a:r>
              <a:rPr lang="zh-CN" altLang="en-US" sz="1200"/>
              <a:t>Connection: close</a:t>
            </a:r>
            <a:endParaRPr lang="zh-CN" altLang="en-US" sz="1200"/>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image (1)"/>
          <p:cNvPicPr>
            <a:picLocks noChangeAspect="1"/>
          </p:cNvPicPr>
          <p:nvPr/>
        </p:nvPicPr>
        <p:blipFill>
          <a:blip r:embed="rId1"/>
          <a:stretch>
            <a:fillRect/>
          </a:stretch>
        </p:blipFill>
        <p:spPr>
          <a:xfrm>
            <a:off x="405130" y="883285"/>
            <a:ext cx="8334375" cy="3240405"/>
          </a:xfrm>
          <a:prstGeom prst="rect">
            <a:avLst/>
          </a:prstGeom>
        </p:spPr>
      </p:pic>
    </p:spTree>
  </p:cSld>
  <p:clrMapOvr>
    <a:masterClrMapping/>
  </p:clrMapOvr>
  <p:transition spd="med" advClick="0" advTm="0">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image (2)"/>
          <p:cNvPicPr>
            <a:picLocks noChangeAspect="1"/>
          </p:cNvPicPr>
          <p:nvPr/>
        </p:nvPicPr>
        <p:blipFill>
          <a:blip r:embed="rId1"/>
          <a:stretch>
            <a:fillRect/>
          </a:stretch>
        </p:blipFill>
        <p:spPr>
          <a:xfrm>
            <a:off x="1098550" y="440055"/>
            <a:ext cx="5365750" cy="4263390"/>
          </a:xfrm>
          <a:prstGeom prst="rect">
            <a:avLst/>
          </a:prstGeom>
        </p:spPr>
      </p:pic>
    </p:spTree>
  </p:cSld>
  <p:clrMapOvr>
    <a:masterClrMapping/>
  </p:clrMapOvr>
  <p:transition spd="med" advClick="0" advTm="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549015" y="66675"/>
            <a:ext cx="5427980" cy="5010785"/>
          </a:xfrm>
          <a:prstGeom prst="rect">
            <a:avLst/>
          </a:prstGeom>
        </p:spPr>
      </p:pic>
      <p:sp>
        <p:nvSpPr>
          <p:cNvPr id="5" name="文本框 4"/>
          <p:cNvSpPr txBox="1"/>
          <p:nvPr/>
        </p:nvSpPr>
        <p:spPr>
          <a:xfrm>
            <a:off x="1438910" y="678815"/>
            <a:ext cx="626110" cy="3881755"/>
          </a:xfrm>
          <a:prstGeom prst="rect">
            <a:avLst/>
          </a:prstGeom>
          <a:noFill/>
        </p:spPr>
        <p:txBody>
          <a:bodyPr wrap="square" rtlCol="0">
            <a:spAutoFit/>
          </a:bodyPr>
          <a:p>
            <a:pPr algn="l">
              <a:lnSpc>
                <a:spcPct val="110000"/>
              </a:lnSpc>
            </a:pPr>
            <a:r>
              <a:rPr lang="zh-CN" altLang="en-US" sz="2800"/>
              <a:t>常</a:t>
            </a:r>
            <a:endParaRPr lang="zh-CN" altLang="en-US" sz="2800"/>
          </a:p>
          <a:p>
            <a:pPr algn="l">
              <a:lnSpc>
                <a:spcPct val="110000"/>
              </a:lnSpc>
            </a:pPr>
            <a:r>
              <a:rPr lang="zh-CN" altLang="en-US" sz="2800"/>
              <a:t>见</a:t>
            </a:r>
            <a:endParaRPr lang="zh-CN" altLang="en-US" sz="2800"/>
          </a:p>
          <a:p>
            <a:pPr algn="l">
              <a:lnSpc>
                <a:spcPct val="110000"/>
              </a:lnSpc>
            </a:pPr>
            <a:r>
              <a:rPr lang="zh-CN" altLang="en-US" sz="2800"/>
              <a:t>的</a:t>
            </a:r>
            <a:endParaRPr lang="zh-CN" altLang="en-US" sz="2800"/>
          </a:p>
          <a:p>
            <a:pPr algn="l">
              <a:lnSpc>
                <a:spcPct val="110000"/>
              </a:lnSpc>
            </a:pPr>
            <a:r>
              <a:rPr lang="zh-CN" altLang="en-US" sz="2800"/>
              <a:t>请</a:t>
            </a:r>
            <a:endParaRPr lang="zh-CN" altLang="en-US" sz="2800"/>
          </a:p>
          <a:p>
            <a:pPr algn="l">
              <a:lnSpc>
                <a:spcPct val="110000"/>
              </a:lnSpc>
            </a:pPr>
            <a:r>
              <a:rPr lang="zh-CN" altLang="en-US" sz="2800"/>
              <a:t>求</a:t>
            </a:r>
            <a:endParaRPr lang="zh-CN" altLang="en-US" sz="2800"/>
          </a:p>
          <a:p>
            <a:pPr algn="l">
              <a:lnSpc>
                <a:spcPct val="110000"/>
              </a:lnSpc>
            </a:pPr>
            <a:r>
              <a:rPr lang="zh-CN" altLang="en-US" sz="2800"/>
              <a:t>头</a:t>
            </a:r>
            <a:endParaRPr lang="zh-CN" altLang="en-US" sz="2800"/>
          </a:p>
          <a:p>
            <a:pPr algn="l">
              <a:lnSpc>
                <a:spcPct val="110000"/>
              </a:lnSpc>
            </a:pPr>
            <a:r>
              <a:rPr lang="zh-CN" altLang="en-US" sz="2800"/>
              <a:t>解</a:t>
            </a:r>
            <a:endParaRPr lang="zh-CN" altLang="en-US" sz="2800"/>
          </a:p>
          <a:p>
            <a:pPr algn="l">
              <a:lnSpc>
                <a:spcPct val="110000"/>
              </a:lnSpc>
            </a:pPr>
            <a:r>
              <a:rPr lang="zh-CN" altLang="en-US" sz="2800"/>
              <a:t>析</a:t>
            </a:r>
            <a:endParaRPr lang="zh-CN" altLang="en-US" sz="2800"/>
          </a:p>
        </p:txBody>
      </p:sp>
    </p:spTree>
  </p:cSld>
  <p:clrMapOvr>
    <a:masterClrMapping/>
  </p:clrMapOvr>
  <p:transition spd="med" advClick="0" advTm="0">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70230" y="676910"/>
            <a:ext cx="626110" cy="3881755"/>
          </a:xfrm>
          <a:prstGeom prst="rect">
            <a:avLst/>
          </a:prstGeom>
          <a:noFill/>
        </p:spPr>
        <p:txBody>
          <a:bodyPr wrap="square" rtlCol="0">
            <a:spAutoFit/>
          </a:bodyPr>
          <a:p>
            <a:pPr algn="l">
              <a:lnSpc>
                <a:spcPct val="110000"/>
              </a:lnSpc>
            </a:pPr>
            <a:r>
              <a:rPr lang="zh-CN" altLang="en-US" sz="2800"/>
              <a:t>常</a:t>
            </a:r>
            <a:endParaRPr lang="zh-CN" altLang="en-US" sz="2800"/>
          </a:p>
          <a:p>
            <a:pPr algn="l">
              <a:lnSpc>
                <a:spcPct val="110000"/>
              </a:lnSpc>
            </a:pPr>
            <a:r>
              <a:rPr lang="zh-CN" altLang="en-US" sz="2800"/>
              <a:t>见</a:t>
            </a:r>
            <a:endParaRPr lang="zh-CN" altLang="en-US" sz="2800"/>
          </a:p>
          <a:p>
            <a:pPr algn="l">
              <a:lnSpc>
                <a:spcPct val="110000"/>
              </a:lnSpc>
            </a:pPr>
            <a:r>
              <a:rPr lang="zh-CN" altLang="en-US" sz="2800"/>
              <a:t>的</a:t>
            </a:r>
            <a:endParaRPr lang="zh-CN" altLang="en-US" sz="2800"/>
          </a:p>
          <a:p>
            <a:pPr algn="l">
              <a:lnSpc>
                <a:spcPct val="110000"/>
              </a:lnSpc>
            </a:pPr>
            <a:r>
              <a:rPr lang="zh-CN" altLang="en-US" sz="2800"/>
              <a:t>响应</a:t>
            </a:r>
            <a:endParaRPr lang="zh-CN" altLang="en-US" sz="2800"/>
          </a:p>
          <a:p>
            <a:pPr algn="l">
              <a:lnSpc>
                <a:spcPct val="110000"/>
              </a:lnSpc>
            </a:pPr>
            <a:r>
              <a:rPr lang="zh-CN" altLang="en-US" sz="2800"/>
              <a:t>头</a:t>
            </a:r>
            <a:endParaRPr lang="zh-CN" altLang="en-US" sz="2800"/>
          </a:p>
          <a:p>
            <a:pPr algn="l">
              <a:lnSpc>
                <a:spcPct val="110000"/>
              </a:lnSpc>
            </a:pPr>
            <a:r>
              <a:rPr lang="zh-CN" altLang="en-US" sz="2800"/>
              <a:t>解</a:t>
            </a:r>
            <a:endParaRPr lang="zh-CN" altLang="en-US" sz="2800"/>
          </a:p>
          <a:p>
            <a:pPr algn="l">
              <a:lnSpc>
                <a:spcPct val="110000"/>
              </a:lnSpc>
            </a:pPr>
            <a:r>
              <a:rPr lang="zh-CN" altLang="en-US" sz="2800"/>
              <a:t>析</a:t>
            </a:r>
            <a:endParaRPr lang="zh-CN" altLang="en-US" sz="2800"/>
          </a:p>
        </p:txBody>
      </p:sp>
      <p:pic>
        <p:nvPicPr>
          <p:cNvPr id="2" name="图片 1"/>
          <p:cNvPicPr>
            <a:picLocks noChangeAspect="1"/>
          </p:cNvPicPr>
          <p:nvPr/>
        </p:nvPicPr>
        <p:blipFill>
          <a:blip r:embed="rId1"/>
          <a:stretch>
            <a:fillRect/>
          </a:stretch>
        </p:blipFill>
        <p:spPr>
          <a:xfrm>
            <a:off x="1363345" y="981075"/>
            <a:ext cx="7661275" cy="3181350"/>
          </a:xfrm>
          <a:prstGeom prst="rect">
            <a:avLst/>
          </a:prstGeom>
        </p:spPr>
      </p:pic>
    </p:spTree>
  </p:cSld>
  <p:clrMapOvr>
    <a:masterClrMapping/>
  </p:clrMapOvr>
  <p:transition spd="med" advClick="0" advTm="0">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38910" y="678815"/>
            <a:ext cx="626110" cy="4356100"/>
          </a:xfrm>
          <a:prstGeom prst="rect">
            <a:avLst/>
          </a:prstGeom>
          <a:noFill/>
        </p:spPr>
        <p:txBody>
          <a:bodyPr wrap="square" rtlCol="0">
            <a:spAutoFit/>
          </a:bodyPr>
          <a:p>
            <a:pPr algn="l">
              <a:lnSpc>
                <a:spcPct val="110000"/>
              </a:lnSpc>
            </a:pPr>
            <a:r>
              <a:rPr lang="zh-CN" altLang="en-US" sz="2800"/>
              <a:t>常</a:t>
            </a:r>
            <a:endParaRPr lang="zh-CN" altLang="en-US" sz="2800"/>
          </a:p>
          <a:p>
            <a:pPr algn="l">
              <a:lnSpc>
                <a:spcPct val="110000"/>
              </a:lnSpc>
            </a:pPr>
            <a:r>
              <a:rPr lang="zh-CN" altLang="en-US" sz="2800"/>
              <a:t>见</a:t>
            </a:r>
            <a:endParaRPr lang="zh-CN" altLang="en-US" sz="2800"/>
          </a:p>
          <a:p>
            <a:pPr algn="l">
              <a:lnSpc>
                <a:spcPct val="110000"/>
              </a:lnSpc>
            </a:pPr>
            <a:r>
              <a:rPr lang="zh-CN" altLang="en-US" sz="2800"/>
              <a:t>的</a:t>
            </a:r>
            <a:endParaRPr lang="zh-CN" altLang="en-US" sz="2800"/>
          </a:p>
          <a:p>
            <a:pPr algn="l">
              <a:lnSpc>
                <a:spcPct val="110000"/>
              </a:lnSpc>
            </a:pPr>
            <a:r>
              <a:rPr lang="zh-CN" altLang="en-US" sz="2800"/>
              <a:t>请求方式</a:t>
            </a:r>
            <a:endParaRPr lang="zh-CN" altLang="en-US" sz="2800"/>
          </a:p>
          <a:p>
            <a:pPr algn="l">
              <a:lnSpc>
                <a:spcPct val="110000"/>
              </a:lnSpc>
            </a:pPr>
            <a:r>
              <a:rPr lang="zh-CN" altLang="en-US" sz="2800"/>
              <a:t>解</a:t>
            </a:r>
            <a:endParaRPr lang="zh-CN" altLang="en-US" sz="2800"/>
          </a:p>
          <a:p>
            <a:pPr algn="l">
              <a:lnSpc>
                <a:spcPct val="110000"/>
              </a:lnSpc>
            </a:pPr>
            <a:r>
              <a:rPr lang="zh-CN" altLang="en-US" sz="2800"/>
              <a:t>析</a:t>
            </a:r>
            <a:endParaRPr lang="zh-CN" altLang="en-US" sz="2800"/>
          </a:p>
        </p:txBody>
      </p:sp>
      <p:pic>
        <p:nvPicPr>
          <p:cNvPr id="2" name="图片 1"/>
          <p:cNvPicPr>
            <a:picLocks noChangeAspect="1"/>
          </p:cNvPicPr>
          <p:nvPr/>
        </p:nvPicPr>
        <p:blipFill>
          <a:blip r:embed="rId1"/>
          <a:stretch>
            <a:fillRect/>
          </a:stretch>
        </p:blipFill>
        <p:spPr>
          <a:xfrm>
            <a:off x="2421255" y="678815"/>
            <a:ext cx="6148070" cy="4043680"/>
          </a:xfrm>
          <a:prstGeom prst="rect">
            <a:avLst/>
          </a:prstGeom>
        </p:spPr>
      </p:pic>
    </p:spTree>
  </p:cSld>
  <p:clrMapOvr>
    <a:masterClrMapping/>
  </p:clrMapOvr>
  <p:transition spd="med" advClick="0" advTm="0">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TextBox 166"/>
          <p:cNvSpPr txBox="1"/>
          <p:nvPr/>
        </p:nvSpPr>
        <p:spPr>
          <a:xfrm>
            <a:off x="1577975" y="2092960"/>
            <a:ext cx="6615430" cy="1538605"/>
          </a:xfrm>
          <a:prstGeom prst="rect">
            <a:avLst/>
          </a:prstGeom>
          <a:noFill/>
        </p:spPr>
        <p:txBody>
          <a:bodyPr wrap="square" lIns="0" tIns="0" rIns="0" bIns="0" rtlCol="0">
            <a:spAutoFit/>
          </a:bodyPr>
          <a:lstStyle/>
          <a:p>
            <a:pPr algn="just"/>
            <a:r>
              <a:rPr lang="zh-CN" altLang="en-US" sz="2000" dirty="0">
                <a:solidFill>
                  <a:schemeClr val="tx1">
                    <a:lumMod val="50000"/>
                    <a:lumOff val="50000"/>
                  </a:schemeClr>
                </a:solidFill>
                <a:latin typeface="Impact MT Std" pitchFamily="34" charset="0"/>
                <a:ea typeface="微软雅黑" panose="020B0503020204020204" pitchFamily="34" charset="-122"/>
              </a:rPr>
              <a:t>1xx：信息性状态码，表示请求已接受，服务器正在处理。</a:t>
            </a:r>
            <a:endParaRPr lang="zh-CN" altLang="en-US" sz="2000" dirty="0">
              <a:solidFill>
                <a:schemeClr val="tx1">
                  <a:lumMod val="50000"/>
                  <a:lumOff val="50000"/>
                </a:schemeClr>
              </a:solidFill>
              <a:latin typeface="Impact MT Std" pitchFamily="34" charset="0"/>
              <a:ea typeface="微软雅黑" panose="020B0503020204020204" pitchFamily="34" charset="-122"/>
            </a:endParaRPr>
          </a:p>
          <a:p>
            <a:pPr algn="just"/>
            <a:r>
              <a:rPr lang="zh-CN" altLang="en-US" sz="2000" dirty="0">
                <a:solidFill>
                  <a:schemeClr val="tx1">
                    <a:lumMod val="50000"/>
                    <a:lumOff val="50000"/>
                  </a:schemeClr>
                </a:solidFill>
                <a:latin typeface="Impact MT Std" pitchFamily="34" charset="0"/>
                <a:ea typeface="微软雅黑" panose="020B0503020204020204" pitchFamily="34" charset="-122"/>
              </a:rPr>
              <a:t>2xx：成功状态码，表示请求成功。</a:t>
            </a:r>
            <a:endParaRPr lang="zh-CN" altLang="en-US" sz="2000" dirty="0">
              <a:solidFill>
                <a:schemeClr val="tx1">
                  <a:lumMod val="50000"/>
                  <a:lumOff val="50000"/>
                </a:schemeClr>
              </a:solidFill>
              <a:latin typeface="Impact MT Std" pitchFamily="34" charset="0"/>
              <a:ea typeface="微软雅黑" panose="020B0503020204020204" pitchFamily="34" charset="-122"/>
            </a:endParaRPr>
          </a:p>
          <a:p>
            <a:pPr algn="just"/>
            <a:r>
              <a:rPr lang="zh-CN" altLang="en-US" sz="2000" dirty="0">
                <a:solidFill>
                  <a:schemeClr val="tx1">
                    <a:lumMod val="50000"/>
                    <a:lumOff val="50000"/>
                  </a:schemeClr>
                </a:solidFill>
                <a:latin typeface="Impact MT Std" pitchFamily="34" charset="0"/>
                <a:ea typeface="微软雅黑" panose="020B0503020204020204" pitchFamily="34" charset="-122"/>
              </a:rPr>
              <a:t>3xx：重定向状态码，表示客户端需要进一步操作。</a:t>
            </a:r>
            <a:endParaRPr lang="zh-CN" altLang="en-US" sz="2000" dirty="0">
              <a:solidFill>
                <a:schemeClr val="tx1">
                  <a:lumMod val="50000"/>
                  <a:lumOff val="50000"/>
                </a:schemeClr>
              </a:solidFill>
              <a:latin typeface="Impact MT Std" pitchFamily="34" charset="0"/>
              <a:ea typeface="微软雅黑" panose="020B0503020204020204" pitchFamily="34" charset="-122"/>
            </a:endParaRPr>
          </a:p>
          <a:p>
            <a:pPr algn="just"/>
            <a:r>
              <a:rPr lang="zh-CN" altLang="en-US" sz="2000" dirty="0">
                <a:solidFill>
                  <a:schemeClr val="tx1">
                    <a:lumMod val="50000"/>
                    <a:lumOff val="50000"/>
                  </a:schemeClr>
                </a:solidFill>
                <a:latin typeface="Impact MT Std" pitchFamily="34" charset="0"/>
                <a:ea typeface="微软雅黑" panose="020B0503020204020204" pitchFamily="34" charset="-122"/>
              </a:rPr>
              <a:t>4xx：客户端错误，表示请求有误。</a:t>
            </a:r>
            <a:endParaRPr lang="zh-CN" altLang="en-US" sz="2000" dirty="0">
              <a:solidFill>
                <a:schemeClr val="tx1">
                  <a:lumMod val="50000"/>
                  <a:lumOff val="50000"/>
                </a:schemeClr>
              </a:solidFill>
              <a:latin typeface="Impact MT Std" pitchFamily="34" charset="0"/>
              <a:ea typeface="微软雅黑" panose="020B0503020204020204" pitchFamily="34" charset="-122"/>
            </a:endParaRPr>
          </a:p>
          <a:p>
            <a:pPr algn="just"/>
            <a:r>
              <a:rPr lang="zh-CN" altLang="en-US" sz="2000" dirty="0">
                <a:solidFill>
                  <a:schemeClr val="tx1">
                    <a:lumMod val="50000"/>
                    <a:lumOff val="50000"/>
                  </a:schemeClr>
                </a:solidFill>
                <a:latin typeface="Impact MT Std" pitchFamily="34" charset="0"/>
                <a:ea typeface="微软雅黑" panose="020B0503020204020204" pitchFamily="34" charset="-122"/>
              </a:rPr>
              <a:t>5xx：服务器错误，表示服务器处理请求时出错。</a:t>
            </a:r>
            <a:endParaRPr lang="zh-CN" altLang="en-US" sz="1000" dirty="0">
              <a:solidFill>
                <a:schemeClr val="tx1">
                  <a:lumMod val="50000"/>
                  <a:lumOff val="50000"/>
                </a:schemeClr>
              </a:solidFill>
              <a:latin typeface="Impact MT Std" pitchFamily="34" charset="0"/>
              <a:ea typeface="微软雅黑" panose="020B0503020204020204" pitchFamily="34" charset="-122"/>
            </a:endParaRPr>
          </a:p>
        </p:txBody>
      </p:sp>
      <p:sp>
        <p:nvSpPr>
          <p:cNvPr id="168" name="TextBox 167"/>
          <p:cNvSpPr txBox="1"/>
          <p:nvPr/>
        </p:nvSpPr>
        <p:spPr>
          <a:xfrm>
            <a:off x="1895475" y="532765"/>
            <a:ext cx="5353050" cy="676910"/>
          </a:xfrm>
          <a:prstGeom prst="rect">
            <a:avLst/>
          </a:prstGeom>
          <a:noFill/>
        </p:spPr>
        <p:txBody>
          <a:bodyPr wrap="square" lIns="0" tIns="0" rIns="0" bIns="0" rtlCol="0">
            <a:spAutoFit/>
          </a:bodyPr>
          <a:lstStyle/>
          <a:p>
            <a:r>
              <a:rPr lang="zh-CN" altLang="en-US" sz="4400" dirty="0">
                <a:solidFill>
                  <a:schemeClr val="tx1"/>
                </a:solidFill>
                <a:latin typeface="Impact MT Std" pitchFamily="34" charset="0"/>
                <a:ea typeface="微软雅黑" panose="020B0503020204020204" pitchFamily="34" charset="-122"/>
                <a:sym typeface="+mn-ea"/>
              </a:rPr>
              <a:t>HTTP状态码解析</a:t>
            </a:r>
            <a:endParaRPr lang="zh-CN" altLang="en-US" sz="4400" b="1" dirty="0">
              <a:solidFill>
                <a:schemeClr val="tx1"/>
              </a:solidFill>
              <a:latin typeface="Impact MT Std" pitchFamily="34" charset="0"/>
              <a:ea typeface="微软雅黑" panose="020B0503020204020204" pitchFamily="34" charset="-122"/>
              <a:sym typeface="+mn-ea"/>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 calcmode="lin" valueType="num">
                                      <p:cBhvr additive="base">
                                        <p:cTn id="7" dur="300" fill="hold"/>
                                        <p:tgtEl>
                                          <p:spTgt spid="168"/>
                                        </p:tgtEl>
                                        <p:attrNameLst>
                                          <p:attrName>ppt_x</p:attrName>
                                        </p:attrNameLst>
                                      </p:cBhvr>
                                      <p:tavLst>
                                        <p:tav tm="0">
                                          <p:val>
                                            <p:strVal val="1+#ppt_w/2"/>
                                          </p:val>
                                        </p:tav>
                                        <p:tav tm="100000">
                                          <p:val>
                                            <p:strVal val="#ppt_x"/>
                                          </p:val>
                                        </p:tav>
                                      </p:tavLst>
                                    </p:anim>
                                    <p:anim calcmode="lin" valueType="num">
                                      <p:cBhvr additive="base">
                                        <p:cTn id="8" dur="300" fill="hold"/>
                                        <p:tgtEl>
                                          <p:spTgt spid="16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67"/>
                                        </p:tgtEl>
                                        <p:attrNameLst>
                                          <p:attrName>style.visibility</p:attrName>
                                        </p:attrNameLst>
                                      </p:cBhvr>
                                      <p:to>
                                        <p:strVal val="visible"/>
                                      </p:to>
                                    </p:set>
                                    <p:anim calcmode="lin" valueType="num">
                                      <p:cBhvr additive="base">
                                        <p:cTn id="12" dur="300" fill="hold"/>
                                        <p:tgtEl>
                                          <p:spTgt spid="167"/>
                                        </p:tgtEl>
                                        <p:attrNameLst>
                                          <p:attrName>ppt_x</p:attrName>
                                        </p:attrNameLst>
                                      </p:cBhvr>
                                      <p:tavLst>
                                        <p:tav tm="0">
                                          <p:val>
                                            <p:strVal val="1+#ppt_w/2"/>
                                          </p:val>
                                        </p:tav>
                                        <p:tav tm="100000">
                                          <p:val>
                                            <p:strVal val="#ppt_x"/>
                                          </p:val>
                                        </p:tav>
                                      </p:tavLst>
                                    </p:anim>
                                    <p:anim calcmode="lin" valueType="num">
                                      <p:cBhvr additive="base">
                                        <p:cTn id="13" dur="300" fill="hold"/>
                                        <p:tgtEl>
                                          <p:spTgt spid="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6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pic>
        <p:nvPicPr>
          <p:cNvPr id="1027" name="Picture 3" descr="C:\Users\a\Desktop\1.png1"/>
          <p:cNvPicPr>
            <a:picLocks noChangeAspect="1" noChangeArrowheads="1"/>
          </p:cNvPicPr>
          <p:nvPr/>
        </p:nvPicPr>
        <p:blipFill>
          <a:blip r:embed="rId1"/>
          <a:srcRect/>
          <a:stretch>
            <a:fillRect/>
          </a:stretch>
        </p:blipFill>
        <p:spPr bwMode="auto">
          <a:xfrm>
            <a:off x="5436096" y="100013"/>
            <a:ext cx="3707904" cy="4943475"/>
          </a:xfrm>
          <a:prstGeom prst="rect">
            <a:avLst/>
          </a:prstGeom>
          <a:noFill/>
        </p:spPr>
      </p:pic>
      <p:sp>
        <p:nvSpPr>
          <p:cNvPr id="21" name="矩形 259"/>
          <p:cNvSpPr>
            <a:spLocks noChangeArrowheads="1"/>
          </p:cNvSpPr>
          <p:nvPr/>
        </p:nvSpPr>
        <p:spPr bwMode="auto">
          <a:xfrm>
            <a:off x="292100" y="2376805"/>
            <a:ext cx="4680585" cy="2270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sz="1800" b="1" dirty="0">
                <a:solidFill>
                  <a:schemeClr val="tx1">
                    <a:lumMod val="75000"/>
                    <a:lumOff val="25000"/>
                  </a:schemeClr>
                </a:solidFill>
                <a:latin typeface="Arial" panose="020B0604020202020204" pitchFamily="34" charset="0"/>
                <a:cs typeface="Arial" panose="020B0604020202020204" pitchFamily="34" charset="0"/>
              </a:rPr>
              <a:t>严禁将课程中所涉及的技术以及工具等任何信息用于非法目的或对任何未经许可的系统进行测试。未经授权尝试访问计算机系统或数据是违法行为，会导致法律后果。</a:t>
            </a:r>
            <a:endParaRPr sz="1800" b="1" dirty="0">
              <a:solidFill>
                <a:schemeClr val="tx1">
                  <a:lumMod val="75000"/>
                  <a:lumOff val="25000"/>
                </a:schemeClr>
              </a:solidFill>
              <a:latin typeface="Arial" panose="020B0604020202020204" pitchFamily="34" charset="0"/>
              <a:cs typeface="Arial" panose="020B0604020202020204" pitchFamily="34" charset="0"/>
            </a:endParaRPr>
          </a:p>
          <a:p>
            <a:pPr>
              <a:buNone/>
            </a:pPr>
            <a:r>
              <a:rPr lang="zh-CN" sz="1800" b="1" dirty="0">
                <a:solidFill>
                  <a:schemeClr val="tx1">
                    <a:lumMod val="75000"/>
                    <a:lumOff val="25000"/>
                  </a:schemeClr>
                </a:solidFill>
                <a:latin typeface="Arial" panose="020B0604020202020204" pitchFamily="34" charset="0"/>
                <a:cs typeface="Arial" panose="020B0604020202020204" pitchFamily="34" charset="0"/>
              </a:rPr>
              <a:t>本人</a:t>
            </a:r>
            <a:r>
              <a:rPr sz="1800" b="1" dirty="0">
                <a:solidFill>
                  <a:schemeClr val="tx1">
                    <a:lumMod val="75000"/>
                    <a:lumOff val="25000"/>
                  </a:schemeClr>
                </a:solidFill>
                <a:latin typeface="Arial" panose="020B0604020202020204" pitchFamily="34" charset="0"/>
                <a:cs typeface="Arial" panose="020B0604020202020204" pitchFamily="34" charset="0"/>
              </a:rPr>
              <a:t>不对因阅读本文后采取的任何行动所造成的任何形式的损害负责，包括但不限于直接、间接、特殊、附带或后果性的损害。用户应自行承担使用这些信息的风险。</a:t>
            </a:r>
            <a:endParaRPr sz="1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2" name="矩形 259"/>
          <p:cNvSpPr>
            <a:spLocks noChangeArrowheads="1"/>
          </p:cNvSpPr>
          <p:nvPr/>
        </p:nvSpPr>
        <p:spPr bwMode="auto">
          <a:xfrm>
            <a:off x="292100" y="923290"/>
            <a:ext cx="4680585" cy="1230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8000" dirty="0">
                <a:solidFill>
                  <a:srgbClr val="FF0000"/>
                </a:solidFill>
                <a:cs typeface="Arial" panose="020B0604020202020204" pitchFamily="34" charset="0"/>
              </a:rPr>
              <a:t>注意</a:t>
            </a:r>
            <a:endParaRPr lang="zh-CN" altLang="en-US" sz="8000" dirty="0">
              <a:solidFill>
                <a:srgbClr val="FF0000"/>
              </a:solidFill>
              <a:cs typeface="Arial" panose="020B060402020202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right)">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anim calcmode="lin" valueType="num">
                                      <p:cBhvr>
                                        <p:cTn id="1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2"/>
                                        </p:tgtEl>
                                      </p:cBhvr>
                                    </p:animEffect>
                                  </p:childTnLst>
                                </p:cTn>
                              </p:par>
                            </p:childTnLst>
                          </p:cTn>
                        </p:par>
                        <p:par>
                          <p:cTn id="17" fill="hold">
                            <p:stCondLst>
                              <p:cond delay="5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22"/>
                                        </p:tgtEl>
                                      </p:cBhvr>
                                    </p:animEffect>
                                    <p:animScale>
                                      <p:cBhvr>
                                        <p:cTn id="20" dur="250" autoRev="1" fill="hold"/>
                                        <p:tgtEl>
                                          <p:spTgt spid="22"/>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775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21"/>
                                        </p:tgtEl>
                                      </p:cBhvr>
                                    </p:animEffect>
                                    <p:animScale>
                                      <p:cBhvr>
                                        <p:cTn id="33"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bldLvl="0" animBg="1"/>
      <p:bldP spid="22" grpId="0" bldLvl="0" animBg="1"/>
      <p:bldP spid="22" grpId="1"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26000">
              <a:srgbClr val="EBECF0"/>
            </a:gs>
            <a:gs pos="0">
              <a:srgbClr val="D7D9E1"/>
            </a:gs>
            <a:gs pos="100000">
              <a:schemeClr val="bg1"/>
            </a:gs>
          </a:gsLst>
          <a:lin ang="5400000" scaled="0"/>
        </a:gradFill>
        <a:effectLst/>
      </p:bgPr>
    </p:bg>
    <p:spTree>
      <p:nvGrpSpPr>
        <p:cNvPr id="1" name=""/>
        <p:cNvGrpSpPr/>
        <p:nvPr/>
      </p:nvGrpSpPr>
      <p:grpSpPr>
        <a:xfrm>
          <a:off x="0" y="0"/>
          <a:ext cx="0" cy="0"/>
          <a:chOff x="0" y="0"/>
          <a:chExt cx="0" cy="0"/>
        </a:xfrm>
      </p:grpSpPr>
      <p:sp>
        <p:nvSpPr>
          <p:cNvPr id="21" name="矩形 259"/>
          <p:cNvSpPr>
            <a:spLocks noChangeArrowheads="1"/>
          </p:cNvSpPr>
          <p:nvPr/>
        </p:nvSpPr>
        <p:spPr bwMode="auto">
          <a:xfrm>
            <a:off x="755573" y="1888195"/>
            <a:ext cx="5186484" cy="553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b="1" dirty="0">
                <a:solidFill>
                  <a:schemeClr val="tx1">
                    <a:lumMod val="75000"/>
                    <a:lumOff val="25000"/>
                  </a:schemeClr>
                </a:solidFill>
                <a:latin typeface="Arial" panose="020B0604020202020204" pitchFamily="34" charset="0"/>
                <a:cs typeface="Arial" panose="020B0604020202020204" pitchFamily="34" charset="0"/>
              </a:rPr>
              <a:t>完毕，谢谢观看！</a:t>
            </a:r>
            <a:endParaRPr lang="en-US" altLang="zh-CN" sz="36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2" name="矩形 259"/>
          <p:cNvSpPr>
            <a:spLocks noChangeArrowheads="1"/>
          </p:cNvSpPr>
          <p:nvPr/>
        </p:nvSpPr>
        <p:spPr bwMode="auto">
          <a:xfrm>
            <a:off x="755650" y="1059815"/>
            <a:ext cx="4349750" cy="6153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000" dirty="0">
                <a:solidFill>
                  <a:schemeClr val="tx1">
                    <a:lumMod val="75000"/>
                    <a:lumOff val="25000"/>
                  </a:schemeClr>
                </a:solidFill>
                <a:cs typeface="Arial" panose="020B0604020202020204" pitchFamily="34" charset="0"/>
              </a:rPr>
              <a:t>网络安全第一课</a:t>
            </a:r>
            <a:endParaRPr lang="zh-CN" altLang="en-US" sz="4000" dirty="0">
              <a:solidFill>
                <a:schemeClr val="tx1">
                  <a:lumMod val="75000"/>
                  <a:lumOff val="25000"/>
                </a:schemeClr>
              </a:solidFill>
              <a:cs typeface="Arial" panose="020B0604020202020204" pitchFamily="34" charset="0"/>
            </a:endParaRPr>
          </a:p>
        </p:txBody>
      </p:sp>
      <p:pic>
        <p:nvPicPr>
          <p:cNvPr id="2" name="图片 1" descr="C:\Users\a\Desktop\2.png2"/>
          <p:cNvPicPr>
            <a:picLocks noChangeAspect="1"/>
          </p:cNvPicPr>
          <p:nvPr/>
        </p:nvPicPr>
        <p:blipFill>
          <a:blip r:embed="rId1"/>
          <a:srcRect/>
          <a:stretch>
            <a:fillRect/>
          </a:stretch>
        </p:blipFill>
        <p:spPr>
          <a:xfrm>
            <a:off x="5247640" y="382905"/>
            <a:ext cx="3412490" cy="4551045"/>
          </a:xfrm>
          <a:prstGeom prst="rect">
            <a:avLst/>
          </a:prstGeom>
        </p:spPr>
      </p:pic>
      <p:sp>
        <p:nvSpPr>
          <p:cNvPr id="3" name="文本框 2"/>
          <p:cNvSpPr txBox="1"/>
          <p:nvPr/>
        </p:nvSpPr>
        <p:spPr>
          <a:xfrm>
            <a:off x="342900" y="3422015"/>
            <a:ext cx="4526280" cy="368300"/>
          </a:xfrm>
          <a:prstGeom prst="rect">
            <a:avLst/>
          </a:prstGeom>
          <a:noFill/>
        </p:spPr>
        <p:txBody>
          <a:bodyPr wrap="none" rtlCol="0">
            <a:spAutoFit/>
          </a:bodyPr>
          <a:p>
            <a:r>
              <a:rPr lang="zh-CN" altLang="en-US"/>
              <a:t>还是要插一句：不要违法不要违法不要违法</a:t>
            </a:r>
            <a:endParaRPr lang="zh-CN" altLang="en-US"/>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 calcmode="lin" valueType="num">
                                      <p:cBhvr>
                                        <p:cTn id="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2"/>
                                        </p:tgtEl>
                                      </p:cBhvr>
                                    </p:animEffect>
                                    <p:animScale>
                                      <p:cBhvr>
                                        <p:cTn id="15" dur="250" autoRev="1" fill="hold"/>
                                        <p:tgtEl>
                                          <p:spTgt spid="22"/>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1"/>
                                        </p:tgtEl>
                                        <p:attrNameLst>
                                          <p:attrName>ppt_y</p:attrName>
                                        </p:attrNameLst>
                                      </p:cBhvr>
                                      <p:tavLst>
                                        <p:tav tm="0">
                                          <p:val>
                                            <p:strVal val="#ppt_y"/>
                                          </p:val>
                                        </p:tav>
                                        <p:tav tm="100000">
                                          <p:val>
                                            <p:strVal val="#ppt_y"/>
                                          </p:val>
                                        </p:tav>
                                      </p:tavLst>
                                    </p:anim>
                                    <p:anim calcmode="lin" valueType="num">
                                      <p:cBhvr>
                                        <p:cTn id="2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1"/>
                                        </p:tgtEl>
                                      </p:cBhvr>
                                    </p:animEffect>
                                  </p:childTnLst>
                                </p:cTn>
                              </p:par>
                            </p:childTnLst>
                          </p:cTn>
                        </p:par>
                        <p:par>
                          <p:cTn id="25" fill="hold">
                            <p:stCondLst>
                              <p:cond delay="850"/>
                            </p:stCondLst>
                            <p:childTnLst>
                              <p:par>
                                <p:cTn id="26" presetID="26" presetClass="emph" presetSubtype="0" fill="hold" grpId="1" nodeType="afterEffect">
                                  <p:stCondLst>
                                    <p:cond delay="0"/>
                                  </p:stCondLst>
                                  <p:iterate type="lt">
                                    <p:tmPct val="0"/>
                                  </p:iterate>
                                  <p:childTnLst>
                                    <p:animEffect transition="out" filter="fade">
                                      <p:cBhvr>
                                        <p:cTn id="27" dur="500" tmFilter="0, 0; .2, .5; .8, .5; 1, 0"/>
                                        <p:tgtEl>
                                          <p:spTgt spid="21"/>
                                        </p:tgtEl>
                                      </p:cBhvr>
                                    </p:animEffect>
                                    <p:animScale>
                                      <p:cBhvr>
                                        <p:cTn id="28" dur="250" autoRev="1" fill="hold"/>
                                        <p:tgtEl>
                                          <p:spTgt spid="21"/>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blinds(horizontal)">
                                      <p:cBhvr>
                                        <p:cTn id="3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bldLvl="0" animBg="1"/>
      <p:bldP spid="22" grpId="0" bldLvl="0" animBg="1"/>
      <p:bldP spid="22"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4515452" y="1669965"/>
            <a:ext cx="776951" cy="45141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6" name="圆角矩形 95"/>
          <p:cNvSpPr/>
          <p:nvPr/>
        </p:nvSpPr>
        <p:spPr>
          <a:xfrm>
            <a:off x="4515452" y="2284147"/>
            <a:ext cx="776951" cy="451412"/>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p>
        </p:txBody>
      </p:sp>
      <p:sp>
        <p:nvSpPr>
          <p:cNvPr id="101" name="圆角矩形 100"/>
          <p:cNvSpPr/>
          <p:nvPr/>
        </p:nvSpPr>
        <p:spPr>
          <a:xfrm>
            <a:off x="4515452" y="2898328"/>
            <a:ext cx="776951" cy="45141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6" name="椭圆 80"/>
          <p:cNvSpPr/>
          <p:nvPr/>
        </p:nvSpPr>
        <p:spPr bwMode="auto">
          <a:xfrm>
            <a:off x="4499992" y="1632284"/>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01</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17" name="椭圆 80"/>
          <p:cNvSpPr/>
          <p:nvPr/>
        </p:nvSpPr>
        <p:spPr bwMode="auto">
          <a:xfrm>
            <a:off x="4499992" y="2249844"/>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02</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18" name="椭圆 80"/>
          <p:cNvSpPr/>
          <p:nvPr/>
        </p:nvSpPr>
        <p:spPr bwMode="auto">
          <a:xfrm>
            <a:off x="4499992" y="2864026"/>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03</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19" name="椭圆 80"/>
          <p:cNvSpPr/>
          <p:nvPr/>
        </p:nvSpPr>
        <p:spPr bwMode="auto">
          <a:xfrm>
            <a:off x="4499992" y="3491894"/>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121" name="矩形 39"/>
          <p:cNvSpPr>
            <a:spLocks noChangeArrowheads="1"/>
          </p:cNvSpPr>
          <p:nvPr/>
        </p:nvSpPr>
        <p:spPr bwMode="auto">
          <a:xfrm>
            <a:off x="5649764" y="1640344"/>
            <a:ext cx="2594644"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en-US" altLang="zh-CN"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什么是</a:t>
            </a:r>
            <a:r>
              <a:rPr lang="en-US" altLang="zh-CN"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URL</a:t>
            </a: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2" name="矩形 39"/>
          <p:cNvSpPr>
            <a:spLocks noChangeArrowheads="1"/>
          </p:cNvSpPr>
          <p:nvPr/>
        </p:nvSpPr>
        <p:spPr bwMode="auto">
          <a:xfrm>
            <a:off x="5649764" y="2263502"/>
            <a:ext cx="2594644"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en-US" altLang="zh-CN"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URL编码介绍</a:t>
            </a: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3" name="矩形 39"/>
          <p:cNvSpPr>
            <a:spLocks noChangeArrowheads="1"/>
          </p:cNvSpPr>
          <p:nvPr/>
        </p:nvSpPr>
        <p:spPr bwMode="auto">
          <a:xfrm>
            <a:off x="5649764" y="2878480"/>
            <a:ext cx="2594644"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en-US" altLang="zh-CN"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HTTP协议</a:t>
            </a:r>
            <a:r>
              <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9" name="MH_Others_1"/>
          <p:cNvSpPr txBox="1"/>
          <p:nvPr>
            <p:custDataLst>
              <p:tags r:id="rId1"/>
            </p:custDataLst>
          </p:nvPr>
        </p:nvSpPr>
        <p:spPr>
          <a:xfrm>
            <a:off x="831215" y="1894523"/>
            <a:ext cx="3385820" cy="1230630"/>
          </a:xfrm>
          <a:prstGeom prst="rect">
            <a:avLst/>
          </a:prstGeom>
          <a:noFill/>
        </p:spPr>
        <p:txBody>
          <a:bodyPr vert="horz" wrap="square" lIns="0" tIns="0" rIns="0" bIns="0" rtlCol="0" anchor="ctr" anchorCtr="0">
            <a:spAutoFit/>
          </a:bodyPr>
          <a:lstStyle/>
          <a:p>
            <a:pPr algn="ctr"/>
            <a:r>
              <a:rPr lang="en-US" altLang="zh-CN"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http</a:t>
            </a:r>
            <a:r>
              <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协议</a:t>
            </a:r>
            <a:endPar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教学</a:t>
            </a:r>
            <a:r>
              <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500" fill="hold"/>
                                        <p:tgtEl>
                                          <p:spTgt spid="96"/>
                                        </p:tgtEl>
                                        <p:attrNameLst>
                                          <p:attrName>ppt_x</p:attrName>
                                        </p:attrNameLst>
                                      </p:cBhvr>
                                      <p:tavLst>
                                        <p:tav tm="0">
                                          <p:val>
                                            <p:strVal val="1+#ppt_w/2"/>
                                          </p:val>
                                        </p:tav>
                                        <p:tav tm="100000">
                                          <p:val>
                                            <p:strVal val="#ppt_x"/>
                                          </p:val>
                                        </p:tav>
                                      </p:tavLst>
                                    </p:anim>
                                    <p:anim calcmode="lin" valueType="num">
                                      <p:cBhvr additive="base">
                                        <p:cTn id="12" dur="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500" fill="hold"/>
                                        <p:tgtEl>
                                          <p:spTgt spid="101"/>
                                        </p:tgtEl>
                                        <p:attrNameLst>
                                          <p:attrName>ppt_x</p:attrName>
                                        </p:attrNameLst>
                                      </p:cBhvr>
                                      <p:tavLst>
                                        <p:tav tm="0">
                                          <p:val>
                                            <p:strVal val="1+#ppt_w/2"/>
                                          </p:val>
                                        </p:tav>
                                        <p:tav tm="100000">
                                          <p:val>
                                            <p:strVal val="#ppt_x"/>
                                          </p:val>
                                        </p:tav>
                                      </p:tavLst>
                                    </p:anim>
                                    <p:anim calcmode="lin" valueType="num">
                                      <p:cBhvr additive="base">
                                        <p:cTn id="16" dur="500" fill="hold"/>
                                        <p:tgtEl>
                                          <p:spTgt spid="10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16"/>
                                        </p:tgtEl>
                                        <p:attrNameLst>
                                          <p:attrName>style.visibility</p:attrName>
                                        </p:attrNameLst>
                                      </p:cBhvr>
                                      <p:to>
                                        <p:strVal val="visible"/>
                                      </p:to>
                                    </p:set>
                                    <p:anim calcmode="lin" valueType="num">
                                      <p:cBhvr additive="base">
                                        <p:cTn id="19" dur="500" fill="hold"/>
                                        <p:tgtEl>
                                          <p:spTgt spid="116"/>
                                        </p:tgtEl>
                                        <p:attrNameLst>
                                          <p:attrName>ppt_x</p:attrName>
                                        </p:attrNameLst>
                                      </p:cBhvr>
                                      <p:tavLst>
                                        <p:tav tm="0">
                                          <p:val>
                                            <p:strVal val="1+#ppt_w/2"/>
                                          </p:val>
                                        </p:tav>
                                        <p:tav tm="100000">
                                          <p:val>
                                            <p:strVal val="#ppt_x"/>
                                          </p:val>
                                        </p:tav>
                                      </p:tavLst>
                                    </p:anim>
                                    <p:anim calcmode="lin" valueType="num">
                                      <p:cBhvr additive="base">
                                        <p:cTn id="20" dur="500" fill="hold"/>
                                        <p:tgtEl>
                                          <p:spTgt spid="11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fill="hold"/>
                                        <p:tgtEl>
                                          <p:spTgt spid="117"/>
                                        </p:tgtEl>
                                        <p:attrNameLst>
                                          <p:attrName>ppt_x</p:attrName>
                                        </p:attrNameLst>
                                      </p:cBhvr>
                                      <p:tavLst>
                                        <p:tav tm="0">
                                          <p:val>
                                            <p:strVal val="1+#ppt_w/2"/>
                                          </p:val>
                                        </p:tav>
                                        <p:tav tm="100000">
                                          <p:val>
                                            <p:strVal val="#ppt_x"/>
                                          </p:val>
                                        </p:tav>
                                      </p:tavLst>
                                    </p:anim>
                                    <p:anim calcmode="lin" valueType="num">
                                      <p:cBhvr additive="base">
                                        <p:cTn id="24" dur="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18"/>
                                        </p:tgtEl>
                                        <p:attrNameLst>
                                          <p:attrName>style.visibility</p:attrName>
                                        </p:attrNameLst>
                                      </p:cBhvr>
                                      <p:to>
                                        <p:strVal val="visible"/>
                                      </p:to>
                                    </p:set>
                                    <p:anim calcmode="lin" valueType="num">
                                      <p:cBhvr additive="base">
                                        <p:cTn id="27" dur="500" fill="hold"/>
                                        <p:tgtEl>
                                          <p:spTgt spid="118"/>
                                        </p:tgtEl>
                                        <p:attrNameLst>
                                          <p:attrName>ppt_x</p:attrName>
                                        </p:attrNameLst>
                                      </p:cBhvr>
                                      <p:tavLst>
                                        <p:tav tm="0">
                                          <p:val>
                                            <p:strVal val="1+#ppt_w/2"/>
                                          </p:val>
                                        </p:tav>
                                        <p:tav tm="100000">
                                          <p:val>
                                            <p:strVal val="#ppt_x"/>
                                          </p:val>
                                        </p:tav>
                                      </p:tavLst>
                                    </p:anim>
                                    <p:anim calcmode="lin" valueType="num">
                                      <p:cBhvr additive="base">
                                        <p:cTn id="28" dur="500" fill="hold"/>
                                        <p:tgtEl>
                                          <p:spTgt spid="11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19"/>
                                        </p:tgtEl>
                                        <p:attrNameLst>
                                          <p:attrName>style.visibility</p:attrName>
                                        </p:attrNameLst>
                                      </p:cBhvr>
                                      <p:to>
                                        <p:strVal val="visible"/>
                                      </p:to>
                                    </p:set>
                                    <p:anim calcmode="lin" valueType="num">
                                      <p:cBhvr additive="base">
                                        <p:cTn id="31" dur="500" fill="hold"/>
                                        <p:tgtEl>
                                          <p:spTgt spid="119"/>
                                        </p:tgtEl>
                                        <p:attrNameLst>
                                          <p:attrName>ppt_x</p:attrName>
                                        </p:attrNameLst>
                                      </p:cBhvr>
                                      <p:tavLst>
                                        <p:tav tm="0">
                                          <p:val>
                                            <p:strVal val="1+#ppt_w/2"/>
                                          </p:val>
                                        </p:tav>
                                        <p:tav tm="100000">
                                          <p:val>
                                            <p:strVal val="#ppt_x"/>
                                          </p:val>
                                        </p:tav>
                                      </p:tavLst>
                                    </p:anim>
                                    <p:anim calcmode="lin" valueType="num">
                                      <p:cBhvr additive="base">
                                        <p:cTn id="32" dur="500" fill="hold"/>
                                        <p:tgtEl>
                                          <p:spTgt spid="119"/>
                                        </p:tgtEl>
                                        <p:attrNameLst>
                                          <p:attrName>ppt_y</p:attrName>
                                        </p:attrNameLst>
                                      </p:cBhvr>
                                      <p:tavLst>
                                        <p:tav tm="0">
                                          <p:val>
                                            <p:strVal val="#ppt_y"/>
                                          </p:val>
                                        </p:tav>
                                        <p:tav tm="100000">
                                          <p:val>
                                            <p:strVal val="#ppt_y"/>
                                          </p:val>
                                        </p:tav>
                                      </p:tavLst>
                                    </p:anim>
                                  </p:childTnLst>
                                </p:cTn>
                              </p:par>
                              <p:par>
                                <p:cTn id="33" presetID="22" presetClass="entr" presetSubtype="8" fill="hold" grpId="0" nodeType="withEffect">
                                  <p:stCondLst>
                                    <p:cond delay="0"/>
                                  </p:stCondLst>
                                  <p:childTnLst>
                                    <p:set>
                                      <p:cBhvr>
                                        <p:cTn id="34" dur="1" fill="hold">
                                          <p:stCondLst>
                                            <p:cond delay="0"/>
                                          </p:stCondLst>
                                        </p:cTn>
                                        <p:tgtEl>
                                          <p:spTgt spid="121"/>
                                        </p:tgtEl>
                                        <p:attrNameLst>
                                          <p:attrName>style.visibility</p:attrName>
                                        </p:attrNameLst>
                                      </p:cBhvr>
                                      <p:to>
                                        <p:strVal val="visible"/>
                                      </p:to>
                                    </p:set>
                                    <p:animEffect transition="in" filter="wipe(left)">
                                      <p:cBhvr>
                                        <p:cTn id="35" dur="500"/>
                                        <p:tgtEl>
                                          <p:spTgt spid="12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22"/>
                                        </p:tgtEl>
                                        <p:attrNameLst>
                                          <p:attrName>style.visibility</p:attrName>
                                        </p:attrNameLst>
                                      </p:cBhvr>
                                      <p:to>
                                        <p:strVal val="visible"/>
                                      </p:to>
                                    </p:set>
                                    <p:animEffect transition="in" filter="wipe(left)">
                                      <p:cBhvr>
                                        <p:cTn id="38" dur="500"/>
                                        <p:tgtEl>
                                          <p:spTgt spid="12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23"/>
                                        </p:tgtEl>
                                        <p:attrNameLst>
                                          <p:attrName>style.visibility</p:attrName>
                                        </p:attrNameLst>
                                      </p:cBhvr>
                                      <p:to>
                                        <p:strVal val="visible"/>
                                      </p:to>
                                    </p:set>
                                    <p:animEffect transition="in" filter="wipe(left)">
                                      <p:cBhvr>
                                        <p:cTn id="41" dur="500"/>
                                        <p:tgtEl>
                                          <p:spTgt spid="1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96" grpId="0" animBg="1"/>
      <p:bldP spid="101" grpId="0" animBg="1"/>
      <p:bldP spid="116" grpId="0"/>
      <p:bldP spid="117" grpId="0"/>
      <p:bldP spid="118" grpId="0"/>
      <p:bldP spid="119" grpId="0"/>
      <p:bldP spid="121" grpId="0"/>
      <p:bldP spid="122" grpId="0"/>
      <p:bldP spid="123"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 y="3003799"/>
            <a:ext cx="9504040" cy="3719578"/>
            <a:chOff x="1" y="3003799"/>
            <a:chExt cx="9504040" cy="3719578"/>
          </a:xfrm>
        </p:grpSpPr>
        <p:pic>
          <p:nvPicPr>
            <p:cNvPr id="20" name="Picture 3" descr="C:\Users\Administrator\Desktop\新建文件夹 (3)\1357d39a269cfd4.jpg"/>
            <p:cNvPicPr>
              <a:picLocks noChangeAspect="1" noChangeArrowheads="1"/>
            </p:cNvPicPr>
            <p:nvPr/>
          </p:nvPicPr>
          <p:blipFill>
            <a:blip r:embed="rId1" cstate="print"/>
            <a:srcRect/>
            <a:stretch>
              <a:fillRect/>
            </a:stretch>
          </p:blipFill>
          <p:spPr bwMode="auto">
            <a:xfrm rot="5400000">
              <a:off x="5322247" y="2541583"/>
              <a:ext cx="3503555" cy="4860033"/>
            </a:xfrm>
            <a:prstGeom prst="rect">
              <a:avLst/>
            </a:prstGeom>
            <a:noFill/>
          </p:spPr>
        </p:pic>
        <p:pic>
          <p:nvPicPr>
            <p:cNvPr id="19" name="Picture 3" descr="C:\Users\Administrator\Desktop\新建文件夹 (3)\1357d39a269cfd4.jpg"/>
            <p:cNvPicPr>
              <a:picLocks noChangeAspect="1" noChangeArrowheads="1"/>
            </p:cNvPicPr>
            <p:nvPr/>
          </p:nvPicPr>
          <p:blipFill>
            <a:blip r:embed="rId1" cstate="print"/>
            <a:srcRect/>
            <a:stretch>
              <a:fillRect/>
            </a:stretch>
          </p:blipFill>
          <p:spPr bwMode="auto">
            <a:xfrm rot="16200000">
              <a:off x="678240" y="2325560"/>
              <a:ext cx="3503555" cy="4860033"/>
            </a:xfrm>
            <a:prstGeom prst="rect">
              <a:avLst/>
            </a:prstGeom>
            <a:noFill/>
          </p:spPr>
        </p:pic>
      </p:grpSp>
      <p:sp>
        <p:nvSpPr>
          <p:cNvPr id="13" name="矩形 12"/>
          <p:cNvSpPr/>
          <p:nvPr/>
        </p:nvSpPr>
        <p:spPr>
          <a:xfrm>
            <a:off x="3265153" y="1949536"/>
            <a:ext cx="3964669" cy="553720"/>
          </a:xfrm>
          <a:prstGeom prst="rect">
            <a:avLst/>
          </a:prstGeom>
        </p:spPr>
        <p:txBody>
          <a:bodyPr wrap="square" lIns="0" tIns="0" rIns="0" bIns="0">
            <a:spAutoFit/>
          </a:bodyPr>
          <a:lstStyle/>
          <a:p>
            <a:r>
              <a:rPr lang="zh-CN" altLang="en-US" sz="36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什么是URL</a:t>
            </a:r>
            <a:endParaRPr lang="zh-CN" altLang="en-US" sz="36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1"/>
          <p:cNvSpPr txBox="1"/>
          <p:nvPr/>
        </p:nvSpPr>
        <p:spPr>
          <a:xfrm>
            <a:off x="3536313" y="2734294"/>
            <a:ext cx="1847850" cy="184150"/>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搜索框莫名其妙的字符串</a:t>
            </a:r>
            <a:endParaRPr lang="zh-CN" altLang="en-US"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椭圆 17"/>
          <p:cNvSpPr/>
          <p:nvPr/>
        </p:nvSpPr>
        <p:spPr>
          <a:xfrm>
            <a:off x="2555776" y="771550"/>
            <a:ext cx="3744416" cy="374441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ox(in)">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grpSp>
        <p:nvGrpSpPr>
          <p:cNvPr id="2" name="Group 1"/>
          <p:cNvGrpSpPr/>
          <p:nvPr/>
        </p:nvGrpSpPr>
        <p:grpSpPr bwMode="auto">
          <a:xfrm>
            <a:off x="3461960" y="1637035"/>
            <a:ext cx="2199151" cy="2197203"/>
            <a:chOff x="0" y="0"/>
            <a:chExt cx="6753151" cy="6746917"/>
          </a:xfrm>
          <a:effectLst/>
        </p:grpSpPr>
        <p:sp>
          <p:nvSpPr>
            <p:cNvPr id="33794" name="AutoShape 2"/>
            <p:cNvSpPr/>
            <p:nvPr/>
          </p:nvSpPr>
          <p:spPr bwMode="auto">
            <a:xfrm>
              <a:off x="0" y="0"/>
              <a:ext cx="6753151" cy="6746917"/>
            </a:xfrm>
            <a:custGeom>
              <a:avLst/>
              <a:gdLst>
                <a:gd name="T0" fmla="*/ 3376405 w 19777"/>
                <a:gd name="T1" fmla="*/ 3680572 h 19739"/>
                <a:gd name="T2" fmla="*/ 3376405 w 19777"/>
                <a:gd name="T3" fmla="*/ 3680572 h 19739"/>
                <a:gd name="T4" fmla="*/ 3376405 w 19777"/>
                <a:gd name="T5" fmla="*/ 3680572 h 19739"/>
                <a:gd name="T6" fmla="*/ 3376405 w 19777"/>
                <a:gd name="T7" fmla="*/ 3680572 h 197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77" h="19739">
                  <a:moveTo>
                    <a:pt x="17933" y="-1"/>
                  </a:moveTo>
                  <a:lnTo>
                    <a:pt x="15856" y="2079"/>
                  </a:lnTo>
                  <a:cubicBezTo>
                    <a:pt x="11992" y="-899"/>
                    <a:pt x="6427" y="-621"/>
                    <a:pt x="2885" y="2921"/>
                  </a:cubicBezTo>
                  <a:cubicBezTo>
                    <a:pt x="-962" y="6768"/>
                    <a:pt x="-962" y="13006"/>
                    <a:pt x="2885" y="16853"/>
                  </a:cubicBezTo>
                  <a:cubicBezTo>
                    <a:pt x="6733" y="20700"/>
                    <a:pt x="12971" y="20701"/>
                    <a:pt x="16819" y="16853"/>
                  </a:cubicBezTo>
                  <a:cubicBezTo>
                    <a:pt x="20348" y="13324"/>
                    <a:pt x="20637" y="7786"/>
                    <a:pt x="17693" y="3924"/>
                  </a:cubicBezTo>
                  <a:lnTo>
                    <a:pt x="19777" y="1836"/>
                  </a:lnTo>
                  <a:lnTo>
                    <a:pt x="19694" y="76"/>
                  </a:lnTo>
                  <a:lnTo>
                    <a:pt x="17933" y="-1"/>
                  </a:lnTo>
                  <a:close/>
                </a:path>
              </a:pathLst>
            </a:custGeom>
            <a:solidFill>
              <a:schemeClr val="accent6"/>
            </a:solid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795" name="AutoShape 3"/>
            <p:cNvSpPr/>
            <p:nvPr/>
          </p:nvSpPr>
          <p:spPr bwMode="auto">
            <a:xfrm>
              <a:off x="244472" y="255591"/>
              <a:ext cx="6251505" cy="6251614"/>
            </a:xfrm>
            <a:custGeom>
              <a:avLst/>
              <a:gdLst>
                <a:gd name="T0" fmla="*/ 3125594 w 19679"/>
                <a:gd name="T1" fmla="*/ 3430938 h 19679"/>
                <a:gd name="T2" fmla="*/ 3125594 w 19679"/>
                <a:gd name="T3" fmla="*/ 3430938 h 19679"/>
                <a:gd name="T4" fmla="*/ 3125594 w 19679"/>
                <a:gd name="T5" fmla="*/ 3430938 h 19679"/>
                <a:gd name="T6" fmla="*/ 3125594 w 19679"/>
                <a:gd name="T7" fmla="*/ 34309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796" name="Line 4"/>
            <p:cNvSpPr>
              <a:spLocks noChangeShapeType="1"/>
            </p:cNvSpPr>
            <p:nvPr/>
          </p:nvSpPr>
          <p:spPr bwMode="auto">
            <a:xfrm flipH="1">
              <a:off x="5526027" y="346077"/>
              <a:ext cx="871527" cy="871543"/>
            </a:xfrm>
            <a:prstGeom prst="line">
              <a:avLst/>
            </a:prstGeom>
            <a:noFill/>
            <a:ln w="63500" cap="flat" cmpd="sng">
              <a:solidFill>
                <a:schemeClr val="bg1"/>
              </a:solidFill>
              <a:prstDash val="solid"/>
              <a:round/>
            </a:ln>
            <a:effectLst/>
          </p:spPr>
          <p:txBody>
            <a:bodyPr lIns="0" tIns="0" rIns="0" bIns="0" anchor="ctr"/>
            <a:lstStyle/>
            <a:p>
              <a:pPr defTabSz="148590">
                <a:defRPr/>
              </a:pPr>
              <a:endParaRPr lang="es-ES" sz="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5"/>
          <p:cNvGrpSpPr/>
          <p:nvPr/>
        </p:nvGrpSpPr>
        <p:grpSpPr bwMode="auto">
          <a:xfrm>
            <a:off x="3631523" y="1811260"/>
            <a:ext cx="2477276" cy="1853405"/>
            <a:chOff x="-1" y="0"/>
            <a:chExt cx="7608239" cy="5691704"/>
          </a:xfrm>
          <a:effectLst/>
        </p:grpSpPr>
        <p:sp>
          <p:nvSpPr>
            <p:cNvPr id="33798" name="AutoShape 6"/>
            <p:cNvSpPr/>
            <p:nvPr/>
          </p:nvSpPr>
          <p:spPr bwMode="auto">
            <a:xfrm>
              <a:off x="-1" y="0"/>
              <a:ext cx="7608239" cy="5691704"/>
            </a:xfrm>
            <a:custGeom>
              <a:avLst/>
              <a:gdLst>
                <a:gd name="T0" fmla="*/ 3804119 w 20840"/>
                <a:gd name="T1" fmla="*/ 2845714 h 20595"/>
                <a:gd name="T2" fmla="*/ 3804119 w 20840"/>
                <a:gd name="T3" fmla="*/ 2845714 h 20595"/>
                <a:gd name="T4" fmla="*/ 3804119 w 20840"/>
                <a:gd name="T5" fmla="*/ 2845714 h 20595"/>
                <a:gd name="T6" fmla="*/ 3804119 w 20840"/>
                <a:gd name="T7" fmla="*/ 2845714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40" h="20595">
                  <a:moveTo>
                    <a:pt x="7788" y="0"/>
                  </a:moveTo>
                  <a:cubicBezTo>
                    <a:pt x="5795" y="0"/>
                    <a:pt x="3802" y="1004"/>
                    <a:pt x="2281" y="3015"/>
                  </a:cubicBezTo>
                  <a:cubicBezTo>
                    <a:pt x="-760" y="7037"/>
                    <a:pt x="-760" y="13557"/>
                    <a:pt x="2281" y="17578"/>
                  </a:cubicBezTo>
                  <a:cubicBezTo>
                    <a:pt x="5322" y="21600"/>
                    <a:pt x="10254" y="21599"/>
                    <a:pt x="13295" y="17578"/>
                  </a:cubicBezTo>
                  <a:cubicBezTo>
                    <a:pt x="14526" y="15951"/>
                    <a:pt x="15257" y="13915"/>
                    <a:pt x="15492" y="11801"/>
                  </a:cubicBezTo>
                  <a:lnTo>
                    <a:pt x="19726" y="11801"/>
                  </a:lnTo>
                  <a:lnTo>
                    <a:pt x="20839" y="10192"/>
                  </a:lnTo>
                  <a:lnTo>
                    <a:pt x="19726" y="8584"/>
                  </a:lnTo>
                  <a:lnTo>
                    <a:pt x="15466" y="8584"/>
                  </a:lnTo>
                  <a:cubicBezTo>
                    <a:pt x="15207" y="6545"/>
                    <a:pt x="14485" y="4589"/>
                    <a:pt x="13295" y="3015"/>
                  </a:cubicBezTo>
                  <a:cubicBezTo>
                    <a:pt x="11774" y="1004"/>
                    <a:pt x="9781" y="0"/>
                    <a:pt x="7788" y="0"/>
                  </a:cubicBezTo>
                  <a:close/>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799" name="AutoShape 7"/>
            <p:cNvSpPr/>
            <p:nvPr/>
          </p:nvSpPr>
          <p:spPr bwMode="auto">
            <a:xfrm>
              <a:off x="201637" y="222270"/>
              <a:ext cx="5258449" cy="5258278"/>
            </a:xfrm>
            <a:custGeom>
              <a:avLst/>
              <a:gdLst>
                <a:gd name="T0" fmla="*/ 2629091 w 19679"/>
                <a:gd name="T1" fmla="*/ 2885787 h 19679"/>
                <a:gd name="T2" fmla="*/ 2629091 w 19679"/>
                <a:gd name="T3" fmla="*/ 2885787 h 19679"/>
                <a:gd name="T4" fmla="*/ 2629091 w 19679"/>
                <a:gd name="T5" fmla="*/ 2885787 h 19679"/>
                <a:gd name="T6" fmla="*/ 2629091 w 19679"/>
                <a:gd name="T7" fmla="*/ 288578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5">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800" name="Line 8"/>
            <p:cNvSpPr>
              <a:spLocks noChangeShapeType="1"/>
            </p:cNvSpPr>
            <p:nvPr/>
          </p:nvSpPr>
          <p:spPr bwMode="auto">
            <a:xfrm flipH="1" flipV="1">
              <a:off x="5418806" y="2806955"/>
              <a:ext cx="1595634" cy="0"/>
            </a:xfrm>
            <a:prstGeom prst="line">
              <a:avLst/>
            </a:prstGeom>
            <a:noFill/>
            <a:ln w="63500" cap="flat" cmpd="sng">
              <a:solidFill>
                <a:schemeClr val="bg1"/>
              </a:solidFill>
              <a:prstDash val="solid"/>
              <a:round/>
            </a:ln>
            <a:effectLst/>
          </p:spPr>
          <p:txBody>
            <a:bodyPr lIns="0" tIns="0" rIns="0" bIns="0" anchor="ctr"/>
            <a:lstStyle/>
            <a:p>
              <a:pPr defTabSz="148590">
                <a:defRPr/>
              </a:pPr>
              <a:endParaRPr lang="es-ES" sz="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9"/>
          <p:cNvGrpSpPr/>
          <p:nvPr/>
        </p:nvGrpSpPr>
        <p:grpSpPr bwMode="auto">
          <a:xfrm>
            <a:off x="3780926" y="1960670"/>
            <a:ext cx="1876567" cy="1955770"/>
            <a:chOff x="0" y="0"/>
            <a:chExt cx="5763342" cy="6005116"/>
          </a:xfrm>
          <a:effectLst/>
        </p:grpSpPr>
        <p:sp>
          <p:nvSpPr>
            <p:cNvPr id="33802" name="AutoShape 10"/>
            <p:cNvSpPr/>
            <p:nvPr/>
          </p:nvSpPr>
          <p:spPr bwMode="auto">
            <a:xfrm>
              <a:off x="0" y="0"/>
              <a:ext cx="5763342" cy="6005116"/>
            </a:xfrm>
            <a:custGeom>
              <a:avLst/>
              <a:gdLst>
                <a:gd name="T0" fmla="*/ 2881532 w 20761"/>
                <a:gd name="T1" fmla="*/ 3002558 h 21600"/>
                <a:gd name="T2" fmla="*/ 2881532 w 20761"/>
                <a:gd name="T3" fmla="*/ 3002558 h 21600"/>
                <a:gd name="T4" fmla="*/ 2881532 w 20761"/>
                <a:gd name="T5" fmla="*/ 3002558 h 21600"/>
                <a:gd name="T6" fmla="*/ 2881532 w 20761"/>
                <a:gd name="T7" fmla="*/ 300255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761" h="21600">
                  <a:moveTo>
                    <a:pt x="8590" y="0"/>
                  </a:moveTo>
                  <a:cubicBezTo>
                    <a:pt x="6391" y="0"/>
                    <a:pt x="4192" y="837"/>
                    <a:pt x="2515" y="2513"/>
                  </a:cubicBezTo>
                  <a:cubicBezTo>
                    <a:pt x="-839" y="5866"/>
                    <a:pt x="-839" y="11302"/>
                    <a:pt x="2515" y="14655"/>
                  </a:cubicBezTo>
                  <a:cubicBezTo>
                    <a:pt x="5245" y="17383"/>
                    <a:pt x="9356" y="17890"/>
                    <a:pt x="12600" y="16178"/>
                  </a:cubicBezTo>
                  <a:lnTo>
                    <a:pt x="18602" y="21600"/>
                  </a:lnTo>
                  <a:lnTo>
                    <a:pt x="20761" y="21395"/>
                  </a:lnTo>
                  <a:lnTo>
                    <a:pt x="20750" y="19230"/>
                  </a:lnTo>
                  <a:lnTo>
                    <a:pt x="15123" y="14145"/>
                  </a:lnTo>
                  <a:cubicBezTo>
                    <a:pt x="18003" y="10772"/>
                    <a:pt x="17854" y="5703"/>
                    <a:pt x="14663" y="2513"/>
                  </a:cubicBezTo>
                  <a:cubicBezTo>
                    <a:pt x="12986" y="837"/>
                    <a:pt x="10788" y="0"/>
                    <a:pt x="8590" y="0"/>
                  </a:cubicBezTo>
                  <a:close/>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803" name="AutoShape 11"/>
            <p:cNvSpPr/>
            <p:nvPr/>
          </p:nvSpPr>
          <p:spPr bwMode="auto">
            <a:xfrm>
              <a:off x="180998" y="225410"/>
              <a:ext cx="4382045" cy="4382798"/>
            </a:xfrm>
            <a:custGeom>
              <a:avLst/>
              <a:gdLst>
                <a:gd name="T0" fmla="*/ 2190911 w 19679"/>
                <a:gd name="T1" fmla="*/ 2405316 h 19679"/>
                <a:gd name="T2" fmla="*/ 2190911 w 19679"/>
                <a:gd name="T3" fmla="*/ 2405316 h 19679"/>
                <a:gd name="T4" fmla="*/ 2190911 w 19679"/>
                <a:gd name="T5" fmla="*/ 2405316 h 19679"/>
                <a:gd name="T6" fmla="*/ 2190911 w 19679"/>
                <a:gd name="T7" fmla="*/ 240531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4">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804" name="Line 12"/>
            <p:cNvSpPr>
              <a:spLocks noChangeShapeType="1"/>
            </p:cNvSpPr>
            <p:nvPr/>
          </p:nvSpPr>
          <p:spPr bwMode="auto">
            <a:xfrm flipH="1" flipV="1">
              <a:off x="3735852" y="4101829"/>
              <a:ext cx="1579760" cy="1406432"/>
            </a:xfrm>
            <a:prstGeom prst="line">
              <a:avLst/>
            </a:prstGeom>
            <a:noFill/>
            <a:ln w="63500" cap="flat" cmpd="sng">
              <a:solidFill>
                <a:schemeClr val="bg1"/>
              </a:solidFill>
              <a:prstDash val="solid"/>
              <a:round/>
            </a:ln>
            <a:effectLst/>
          </p:spPr>
          <p:txBody>
            <a:bodyPr lIns="0" tIns="0" rIns="0" bIns="0" anchor="ctr"/>
            <a:lstStyle/>
            <a:p>
              <a:pPr defTabSz="148590">
                <a:defRPr/>
              </a:pPr>
              <a:endParaRPr lang="es-ES" sz="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13"/>
          <p:cNvGrpSpPr/>
          <p:nvPr/>
        </p:nvGrpSpPr>
        <p:grpSpPr bwMode="auto">
          <a:xfrm>
            <a:off x="3472817" y="2110079"/>
            <a:ext cx="1745776" cy="1805326"/>
            <a:chOff x="0" y="0"/>
            <a:chExt cx="5362063" cy="5542360"/>
          </a:xfrm>
          <a:effectLst/>
        </p:grpSpPr>
        <p:sp>
          <p:nvSpPr>
            <p:cNvPr id="33806" name="AutoShape 14"/>
            <p:cNvSpPr/>
            <p:nvPr/>
          </p:nvSpPr>
          <p:spPr bwMode="auto">
            <a:xfrm>
              <a:off x="0" y="0"/>
              <a:ext cx="5362063" cy="5542360"/>
            </a:xfrm>
            <a:custGeom>
              <a:avLst/>
              <a:gdLst>
                <a:gd name="T0" fmla="*/ 2680903 w 20853"/>
                <a:gd name="T1" fmla="*/ 2771180 h 21600"/>
                <a:gd name="T2" fmla="*/ 2680903 w 20853"/>
                <a:gd name="T3" fmla="*/ 2771180 h 21600"/>
                <a:gd name="T4" fmla="*/ 2680903 w 20853"/>
                <a:gd name="T5" fmla="*/ 2771180 h 21600"/>
                <a:gd name="T6" fmla="*/ 2680903 w 20853"/>
                <a:gd name="T7" fmla="*/ 27711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3" h="21600">
                  <a:moveTo>
                    <a:pt x="13197" y="0"/>
                  </a:moveTo>
                  <a:cubicBezTo>
                    <a:pt x="11238" y="0"/>
                    <a:pt x="9279" y="749"/>
                    <a:pt x="7784" y="2248"/>
                  </a:cubicBezTo>
                  <a:cubicBezTo>
                    <a:pt x="5095" y="4946"/>
                    <a:pt x="4835" y="9149"/>
                    <a:pt x="6985" y="12149"/>
                  </a:cubicBezTo>
                  <a:lnTo>
                    <a:pt x="0" y="19149"/>
                  </a:lnTo>
                  <a:lnTo>
                    <a:pt x="104" y="21493"/>
                  </a:lnTo>
                  <a:lnTo>
                    <a:pt x="2444" y="21600"/>
                  </a:lnTo>
                  <a:lnTo>
                    <a:pt x="9583" y="14446"/>
                  </a:lnTo>
                  <a:cubicBezTo>
                    <a:pt x="12480" y="16005"/>
                    <a:pt x="16165" y="15560"/>
                    <a:pt x="18610" y="13108"/>
                  </a:cubicBezTo>
                  <a:cubicBezTo>
                    <a:pt x="21599" y="10109"/>
                    <a:pt x="21599" y="5247"/>
                    <a:pt x="18610" y="2248"/>
                  </a:cubicBezTo>
                  <a:cubicBezTo>
                    <a:pt x="17115" y="749"/>
                    <a:pt x="15156" y="0"/>
                    <a:pt x="13197" y="0"/>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807" name="AutoShape 15"/>
            <p:cNvSpPr/>
            <p:nvPr/>
          </p:nvSpPr>
          <p:spPr bwMode="auto">
            <a:xfrm>
              <a:off x="1611636" y="193632"/>
              <a:ext cx="3536074" cy="3536191"/>
            </a:xfrm>
            <a:custGeom>
              <a:avLst/>
              <a:gdLst>
                <a:gd name="T0" fmla="*/ 1767947 w 19679"/>
                <a:gd name="T1" fmla="*/ 1940691 h 19679"/>
                <a:gd name="T2" fmla="*/ 1767947 w 19679"/>
                <a:gd name="T3" fmla="*/ 1940691 h 19679"/>
                <a:gd name="T4" fmla="*/ 1767947 w 19679"/>
                <a:gd name="T5" fmla="*/ 1940691 h 19679"/>
                <a:gd name="T6" fmla="*/ 1767947 w 19679"/>
                <a:gd name="T7" fmla="*/ 194069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3">
                <a:lumMod val="60000"/>
                <a:lumOff val="4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808" name="Line 16"/>
            <p:cNvSpPr>
              <a:spLocks noChangeShapeType="1"/>
            </p:cNvSpPr>
            <p:nvPr/>
          </p:nvSpPr>
          <p:spPr bwMode="auto">
            <a:xfrm flipV="1">
              <a:off x="369961" y="3271135"/>
              <a:ext cx="1906971" cy="1906179"/>
            </a:xfrm>
            <a:prstGeom prst="line">
              <a:avLst/>
            </a:prstGeom>
            <a:noFill/>
            <a:ln w="63500" cap="flat" cmpd="sng">
              <a:solidFill>
                <a:schemeClr val="bg1"/>
              </a:solidFill>
              <a:prstDash val="solid"/>
              <a:round/>
            </a:ln>
            <a:effectLst/>
          </p:spPr>
          <p:txBody>
            <a:bodyPr lIns="0" tIns="0" rIns="0" bIns="0" anchor="ctr"/>
            <a:lstStyle/>
            <a:p>
              <a:pPr defTabSz="148590">
                <a:defRPr/>
              </a:pPr>
              <a:endParaRPr lang="es-ES" sz="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17"/>
          <p:cNvGrpSpPr/>
          <p:nvPr/>
        </p:nvGrpSpPr>
        <p:grpSpPr bwMode="auto">
          <a:xfrm>
            <a:off x="3016858" y="2263109"/>
            <a:ext cx="2049232" cy="977626"/>
            <a:chOff x="0" y="-1"/>
            <a:chExt cx="6292395" cy="3002312"/>
          </a:xfrm>
        </p:grpSpPr>
        <p:sp>
          <p:nvSpPr>
            <p:cNvPr id="33810" name="AutoShape 18"/>
            <p:cNvSpPr/>
            <p:nvPr/>
          </p:nvSpPr>
          <p:spPr bwMode="auto">
            <a:xfrm>
              <a:off x="0" y="-1"/>
              <a:ext cx="6292395" cy="3002312"/>
            </a:xfrm>
            <a:custGeom>
              <a:avLst/>
              <a:gdLst>
                <a:gd name="T0" fmla="*/ 3146048 w 21109"/>
                <a:gd name="T1" fmla="*/ 1501083 h 20595"/>
                <a:gd name="T2" fmla="*/ 3146048 w 21109"/>
                <a:gd name="T3" fmla="*/ 1501083 h 20595"/>
                <a:gd name="T4" fmla="*/ 3146048 w 21109"/>
                <a:gd name="T5" fmla="*/ 1501083 h 20595"/>
                <a:gd name="T6" fmla="*/ 3146048 w 21109"/>
                <a:gd name="T7" fmla="*/ 1501083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09" h="20595">
                  <a:moveTo>
                    <a:pt x="16077" y="0"/>
                  </a:moveTo>
                  <a:cubicBezTo>
                    <a:pt x="14790" y="0"/>
                    <a:pt x="13502" y="1005"/>
                    <a:pt x="12520" y="3016"/>
                  </a:cubicBezTo>
                  <a:cubicBezTo>
                    <a:pt x="11895" y="4295"/>
                    <a:pt x="11470" y="5826"/>
                    <a:pt x="11243" y="7451"/>
                  </a:cubicBezTo>
                  <a:lnTo>
                    <a:pt x="1363" y="7451"/>
                  </a:lnTo>
                  <a:lnTo>
                    <a:pt x="0" y="10500"/>
                  </a:lnTo>
                  <a:lnTo>
                    <a:pt x="1363" y="13549"/>
                  </a:lnTo>
                  <a:lnTo>
                    <a:pt x="11308" y="13549"/>
                  </a:lnTo>
                  <a:cubicBezTo>
                    <a:pt x="11547" y="15021"/>
                    <a:pt x="11947" y="16407"/>
                    <a:pt x="12520" y="17578"/>
                  </a:cubicBezTo>
                  <a:cubicBezTo>
                    <a:pt x="14485" y="21599"/>
                    <a:pt x="17670" y="21599"/>
                    <a:pt x="19635" y="17578"/>
                  </a:cubicBezTo>
                  <a:cubicBezTo>
                    <a:pt x="21599" y="13557"/>
                    <a:pt x="21600" y="7037"/>
                    <a:pt x="19635" y="3016"/>
                  </a:cubicBezTo>
                  <a:cubicBezTo>
                    <a:pt x="18652" y="1005"/>
                    <a:pt x="17365" y="0"/>
                    <a:pt x="16077" y="0"/>
                  </a:cubicBez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811" name="AutoShape 19"/>
            <p:cNvSpPr/>
            <p:nvPr/>
          </p:nvSpPr>
          <p:spPr bwMode="auto">
            <a:xfrm>
              <a:off x="3562093" y="263555"/>
              <a:ext cx="2481082" cy="2481551"/>
            </a:xfrm>
            <a:custGeom>
              <a:avLst/>
              <a:gdLst>
                <a:gd name="T0" fmla="*/ 1240478 w 19679"/>
                <a:gd name="T1" fmla="*/ 1361896 h 19679"/>
                <a:gd name="T2" fmla="*/ 1240478 w 19679"/>
                <a:gd name="T3" fmla="*/ 1361896 h 19679"/>
                <a:gd name="T4" fmla="*/ 1240478 w 19679"/>
                <a:gd name="T5" fmla="*/ 1361896 h 19679"/>
                <a:gd name="T6" fmla="*/ 1240478 w 19679"/>
                <a:gd name="T7" fmla="*/ 136189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2">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0" tIns="0" rIns="0" bIns="0" anchor="ctr"/>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812" name="Line 20"/>
            <p:cNvSpPr>
              <a:spLocks noChangeShapeType="1"/>
            </p:cNvSpPr>
            <p:nvPr/>
          </p:nvSpPr>
          <p:spPr bwMode="auto">
            <a:xfrm>
              <a:off x="541298" y="1522588"/>
              <a:ext cx="3131912" cy="0"/>
            </a:xfrm>
            <a:prstGeom prst="line">
              <a:avLst/>
            </a:prstGeom>
            <a:noFill/>
            <a:ln w="63500" cap="flat" cmpd="sng">
              <a:solidFill>
                <a:schemeClr val="bg1"/>
              </a:solidFill>
              <a:prstDash val="solid"/>
              <a:round/>
            </a:ln>
            <a:effectLst/>
          </p:spPr>
          <p:txBody>
            <a:bodyPr lIns="0" tIns="0" rIns="0" bIns="0" anchor="ctr"/>
            <a:lstStyle/>
            <a:p>
              <a:pPr defTabSz="148590">
                <a:defRPr/>
              </a:pPr>
              <a:endParaRPr lang="es-ES" sz="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21"/>
          <p:cNvGrpSpPr/>
          <p:nvPr/>
        </p:nvGrpSpPr>
        <p:grpSpPr bwMode="auto">
          <a:xfrm>
            <a:off x="3472300" y="1634449"/>
            <a:ext cx="1443871" cy="1455841"/>
            <a:chOff x="0" y="0"/>
            <a:chExt cx="4433297" cy="4470884"/>
          </a:xfrm>
          <a:effectLst/>
        </p:grpSpPr>
        <p:sp>
          <p:nvSpPr>
            <p:cNvPr id="33814" name="AutoShape 22"/>
            <p:cNvSpPr/>
            <p:nvPr/>
          </p:nvSpPr>
          <p:spPr bwMode="auto">
            <a:xfrm>
              <a:off x="0" y="0"/>
              <a:ext cx="4433297" cy="4470884"/>
            </a:xfrm>
            <a:custGeom>
              <a:avLst/>
              <a:gdLst>
                <a:gd name="T0" fmla="*/ 2216544 w 21117"/>
                <a:gd name="T1" fmla="*/ 2235336 h 21121"/>
                <a:gd name="T2" fmla="*/ 2216544 w 21117"/>
                <a:gd name="T3" fmla="*/ 2235336 h 21121"/>
                <a:gd name="T4" fmla="*/ 2216544 w 21117"/>
                <a:gd name="T5" fmla="*/ 2235336 h 21121"/>
                <a:gd name="T6" fmla="*/ 2216544 w 21117"/>
                <a:gd name="T7" fmla="*/ 2235336 h 211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17" h="21121">
                  <a:moveTo>
                    <a:pt x="2994" y="0"/>
                  </a:moveTo>
                  <a:lnTo>
                    <a:pt x="128" y="127"/>
                  </a:lnTo>
                  <a:lnTo>
                    <a:pt x="0" y="2969"/>
                  </a:lnTo>
                  <a:lnTo>
                    <a:pt x="11559" y="14434"/>
                  </a:lnTo>
                  <a:cubicBezTo>
                    <a:pt x="10874" y="16192"/>
                    <a:pt x="11241" y="18263"/>
                    <a:pt x="12671" y="19682"/>
                  </a:cubicBezTo>
                  <a:cubicBezTo>
                    <a:pt x="14603" y="21600"/>
                    <a:pt x="17735" y="21599"/>
                    <a:pt x="19667" y="19682"/>
                  </a:cubicBezTo>
                  <a:cubicBezTo>
                    <a:pt x="21600" y="17764"/>
                    <a:pt x="21599" y="14653"/>
                    <a:pt x="19667" y="12735"/>
                  </a:cubicBezTo>
                  <a:cubicBezTo>
                    <a:pt x="18305" y="11383"/>
                    <a:pt x="16347" y="10989"/>
                    <a:pt x="14633" y="11543"/>
                  </a:cubicBezTo>
                  <a:lnTo>
                    <a:pt x="2994" y="0"/>
                  </a:ln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815" name="AutoShape 23"/>
            <p:cNvSpPr/>
            <p:nvPr/>
          </p:nvSpPr>
          <p:spPr bwMode="auto">
            <a:xfrm>
              <a:off x="2771406" y="2835582"/>
              <a:ext cx="1196815" cy="1197105"/>
            </a:xfrm>
            <a:custGeom>
              <a:avLst/>
              <a:gdLst>
                <a:gd name="T0" fmla="*/ 598377 w 19679"/>
                <a:gd name="T1" fmla="*/ 656981 h 19679"/>
                <a:gd name="T2" fmla="*/ 598377 w 19679"/>
                <a:gd name="T3" fmla="*/ 656981 h 19679"/>
                <a:gd name="T4" fmla="*/ 598377 w 19679"/>
                <a:gd name="T5" fmla="*/ 656981 h 19679"/>
                <a:gd name="T6" fmla="*/ 598377 w 19679"/>
                <a:gd name="T7" fmla="*/ 65698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1">
                <a:lumMod val="60000"/>
                <a:lumOff val="4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0" tIns="0" rIns="0" bIns="0" anchor="ctr"/>
            <a:lstStyle/>
            <a:p>
              <a:pPr>
                <a:lnSpc>
                  <a:spcPct val="120000"/>
                </a:lnSpc>
              </a:pP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3816" name="Line 24"/>
            <p:cNvSpPr>
              <a:spLocks noChangeShapeType="1"/>
            </p:cNvSpPr>
            <p:nvPr/>
          </p:nvSpPr>
          <p:spPr bwMode="auto">
            <a:xfrm flipH="1" flipV="1">
              <a:off x="430156" y="446134"/>
              <a:ext cx="2963466" cy="2962597"/>
            </a:xfrm>
            <a:prstGeom prst="line">
              <a:avLst/>
            </a:prstGeom>
            <a:noFill/>
            <a:ln w="63500" cap="flat" cmpd="sng">
              <a:solidFill>
                <a:schemeClr val="bg1"/>
              </a:solidFill>
              <a:prstDash val="solid"/>
              <a:round/>
            </a:ln>
            <a:effectLst/>
          </p:spPr>
          <p:txBody>
            <a:bodyPr lIns="0" tIns="0" rIns="0" bIns="0" anchor="ctr"/>
            <a:lstStyle/>
            <a:p>
              <a:pPr defTabSz="148590">
                <a:defRPr/>
              </a:pPr>
              <a:endParaRPr lang="es-ES" sz="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3822" name="AutoShape 30"/>
          <p:cNvSpPr/>
          <p:nvPr/>
        </p:nvSpPr>
        <p:spPr bwMode="auto">
          <a:xfrm>
            <a:off x="6005924" y="1632898"/>
            <a:ext cx="845745" cy="1664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407" tIns="12407" rIns="12407" bIns="1240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‌协议‌</a:t>
            </a:r>
            <a:endParaRPr lang="zh-CN" altLang="en-U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823" name="AutoShape 31"/>
          <p:cNvSpPr/>
          <p:nvPr/>
        </p:nvSpPr>
        <p:spPr bwMode="auto">
          <a:xfrm>
            <a:off x="5829123" y="1658748"/>
            <a:ext cx="140613" cy="14062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6"/>
          </a:solidFill>
          <a:ln w="25400" cap="flat" cmpd="sng">
            <a:solidFill>
              <a:srgbClr val="000000">
                <a:alpha val="0"/>
              </a:srgbClr>
            </a:solidFill>
            <a:prstDash val="solid"/>
            <a:miter lim="0"/>
          </a:ln>
          <a:effectLst/>
        </p:spPr>
        <p:txBody>
          <a:bodyPr lIns="0" tIns="0" rIns="0" bIns="0" anchor="ctr"/>
          <a:lstStyle/>
          <a:p>
            <a:pPr defTabSz="190500">
              <a:lnSpc>
                <a:spcPct val="120000"/>
              </a:lnSpc>
              <a:defRPr/>
            </a:pPr>
            <a:endParaRPr lang="es-ES" sz="9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3825" name="AutoShape 33"/>
          <p:cNvSpPr/>
          <p:nvPr/>
        </p:nvSpPr>
        <p:spPr bwMode="auto">
          <a:xfrm>
            <a:off x="6356939" y="2633789"/>
            <a:ext cx="845746" cy="1664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407" tIns="12407" rIns="12407" bIns="1240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‌主机名‌</a:t>
            </a:r>
            <a:endParaRPr lang="zh-CN" altLang="en-U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826" name="AutoShape 34"/>
          <p:cNvSpPr/>
          <p:nvPr/>
        </p:nvSpPr>
        <p:spPr bwMode="auto">
          <a:xfrm>
            <a:off x="6180139" y="2659639"/>
            <a:ext cx="140613" cy="14062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5"/>
          </a:solidFill>
          <a:ln w="25400" cap="flat" cmpd="sng">
            <a:solidFill>
              <a:srgbClr val="000000">
                <a:alpha val="0"/>
              </a:srgbClr>
            </a:solidFill>
            <a:prstDash val="solid"/>
            <a:miter lim="0"/>
          </a:ln>
          <a:effectLst/>
        </p:spPr>
        <p:txBody>
          <a:bodyPr lIns="0" tIns="0" rIns="0" bIns="0" anchor="ctr"/>
          <a:lstStyle/>
          <a:p>
            <a:pPr defTabSz="190500">
              <a:lnSpc>
                <a:spcPct val="120000"/>
              </a:lnSpc>
              <a:defRPr/>
            </a:pPr>
            <a:endParaRPr lang="es-ES" sz="9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3828" name="AutoShape 36"/>
          <p:cNvSpPr/>
          <p:nvPr/>
        </p:nvSpPr>
        <p:spPr bwMode="auto">
          <a:xfrm>
            <a:off x="5897879" y="3657427"/>
            <a:ext cx="846298" cy="1664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407" tIns="12407" rIns="12407" bIns="1240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‌端口号‌</a:t>
            </a:r>
            <a:endParaRPr lang="zh-CN" altLang="en-U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829" name="AutoShape 37"/>
          <p:cNvSpPr/>
          <p:nvPr/>
        </p:nvSpPr>
        <p:spPr bwMode="auto">
          <a:xfrm>
            <a:off x="5721079" y="3683277"/>
            <a:ext cx="140613" cy="14062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4"/>
          </a:solidFill>
          <a:ln w="25400" cap="flat" cmpd="sng">
            <a:solidFill>
              <a:srgbClr val="000000">
                <a:alpha val="0"/>
              </a:srgbClr>
            </a:solidFill>
            <a:prstDash val="solid"/>
            <a:miter lim="0"/>
          </a:ln>
          <a:effectLst/>
        </p:spPr>
        <p:txBody>
          <a:bodyPr lIns="0" tIns="0" rIns="0" bIns="0" anchor="ctr"/>
          <a:lstStyle/>
          <a:p>
            <a:pPr defTabSz="190500">
              <a:lnSpc>
                <a:spcPct val="120000"/>
              </a:lnSpc>
              <a:defRPr/>
            </a:pPr>
            <a:endParaRPr lang="es-ES" sz="1300" dirty="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3831" name="AutoShape 39"/>
          <p:cNvSpPr/>
          <p:nvPr/>
        </p:nvSpPr>
        <p:spPr bwMode="auto">
          <a:xfrm>
            <a:off x="2269331" y="3697236"/>
            <a:ext cx="874699" cy="1447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407" tIns="12407" rIns="12407" bIns="1240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路径</a:t>
            </a:r>
            <a:endParaRPr lang="zh-CN" altLang="en-U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832" name="AutoShape 40"/>
          <p:cNvSpPr/>
          <p:nvPr/>
        </p:nvSpPr>
        <p:spPr bwMode="auto">
          <a:xfrm>
            <a:off x="3203998" y="3723602"/>
            <a:ext cx="140613" cy="14062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ln>
          <a:effectLst/>
        </p:spPr>
        <p:txBody>
          <a:bodyPr lIns="0" tIns="0" rIns="0" bIns="0" anchor="ctr"/>
          <a:lstStyle/>
          <a:p>
            <a:pPr defTabSz="190500">
              <a:lnSpc>
                <a:spcPct val="120000"/>
              </a:lnSpc>
              <a:defRPr/>
            </a:pPr>
            <a:endParaRPr lang="es-ES" sz="9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3834" name="AutoShape 42"/>
          <p:cNvSpPr/>
          <p:nvPr/>
        </p:nvSpPr>
        <p:spPr bwMode="auto">
          <a:xfrm>
            <a:off x="1874891" y="2668428"/>
            <a:ext cx="874698" cy="1447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407" tIns="12407" rIns="12407" bIns="1240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查询参数</a:t>
            </a:r>
            <a:endParaRPr lang="zh-CN" altLang="en-U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835" name="AutoShape 43"/>
          <p:cNvSpPr/>
          <p:nvPr/>
        </p:nvSpPr>
        <p:spPr bwMode="auto">
          <a:xfrm>
            <a:off x="2793014" y="2694794"/>
            <a:ext cx="140613" cy="14062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pPr defTabSz="190500">
              <a:lnSpc>
                <a:spcPct val="120000"/>
              </a:lnSpc>
              <a:defRPr/>
            </a:pPr>
            <a:endParaRPr lang="es-ES" sz="9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3837" name="AutoShape 45"/>
          <p:cNvSpPr/>
          <p:nvPr/>
        </p:nvSpPr>
        <p:spPr bwMode="auto">
          <a:xfrm>
            <a:off x="2273794" y="1637034"/>
            <a:ext cx="879023" cy="1447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407" tIns="12407" rIns="12407" bIns="1240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s-E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片段</a:t>
            </a:r>
            <a:endParaRPr lang="zh-CN" altLang="es-ES" sz="9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838" name="AutoShape 46"/>
          <p:cNvSpPr/>
          <p:nvPr/>
        </p:nvSpPr>
        <p:spPr bwMode="auto">
          <a:xfrm>
            <a:off x="3207099" y="1662884"/>
            <a:ext cx="140613" cy="14062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nchor="ctr"/>
          <a:lstStyle/>
          <a:p>
            <a:pPr defTabSz="190500">
              <a:lnSpc>
                <a:spcPct val="120000"/>
              </a:lnSpc>
              <a:defRPr/>
            </a:pPr>
            <a:endParaRPr lang="es-ES" sz="9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 name="文本框 9"/>
          <p:cNvSpPr txBox="1"/>
          <p:nvPr/>
        </p:nvSpPr>
        <p:spPr>
          <a:xfrm>
            <a:off x="497840" y="503555"/>
            <a:ext cx="4079875" cy="645160"/>
          </a:xfrm>
          <a:prstGeom prst="rect">
            <a:avLst/>
          </a:prstGeom>
          <a:noFill/>
        </p:spPr>
        <p:txBody>
          <a:bodyPr wrap="none" rtlCol="0">
            <a:spAutoFit/>
          </a:bodyPr>
          <a:p>
            <a:r>
              <a:rPr lang="en-US" altLang="zh-CN" sz="3600">
                <a:latin typeface="华文琥珀" panose="02010800040101010101" charset="-122"/>
                <a:ea typeface="华文琥珀" panose="02010800040101010101" charset="-122"/>
                <a:cs typeface="华文琥珀" panose="02010800040101010101" charset="-122"/>
              </a:rPr>
              <a:t>URL</a:t>
            </a:r>
            <a:r>
              <a:rPr lang="zh-CN" altLang="en-US" sz="3600">
                <a:latin typeface="华文琥珀" panose="02010800040101010101" charset="-122"/>
                <a:ea typeface="华文琥珀" panose="02010800040101010101" charset="-122"/>
                <a:cs typeface="华文琥珀" panose="02010800040101010101" charset="-122"/>
              </a:rPr>
              <a:t>的六大组成部分</a:t>
            </a:r>
            <a:endParaRPr lang="zh-CN" altLang="en-US" sz="3600">
              <a:latin typeface="华文琥珀" panose="02010800040101010101" charset="-122"/>
              <a:ea typeface="华文琥珀" panose="02010800040101010101" charset="-122"/>
              <a:cs typeface="华文琥珀" panose="02010800040101010101"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3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par>
                          <p:cTn id="14" fill="hold">
                            <p:stCondLst>
                              <p:cond delay="1300"/>
                            </p:stCondLst>
                            <p:childTnLst>
                              <p:par>
                                <p:cTn id="15" presetID="23" presetClass="entr" presetSubtype="16" fill="hold" nodeType="afterEffect">
                                  <p:stCondLst>
                                    <p:cond delay="3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2100"/>
                            </p:stCondLst>
                            <p:childTnLst>
                              <p:par>
                                <p:cTn id="20" presetID="23" presetClass="entr" presetSubtype="16" fill="hold" nodeType="afterEffect">
                                  <p:stCondLst>
                                    <p:cond delay="30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childTnLst>
                          </p:cTn>
                        </p:par>
                        <p:par>
                          <p:cTn id="24" fill="hold">
                            <p:stCondLst>
                              <p:cond delay="2900"/>
                            </p:stCondLst>
                            <p:childTnLst>
                              <p:par>
                                <p:cTn id="25" presetID="23" presetClass="entr" presetSubtype="16" fill="hold" nodeType="afterEffect">
                                  <p:stCondLst>
                                    <p:cond delay="3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childTnLst>
                                </p:cTn>
                              </p:par>
                            </p:childTnLst>
                          </p:cTn>
                        </p:par>
                        <p:par>
                          <p:cTn id="29" fill="hold">
                            <p:stCondLst>
                              <p:cond delay="3700"/>
                            </p:stCondLst>
                            <p:childTnLst>
                              <p:par>
                                <p:cTn id="30" presetID="23" presetClass="entr" presetSubtype="16" fill="hold" nodeType="afterEffect">
                                  <p:stCondLst>
                                    <p:cond delay="3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childTnLst>
                                </p:cTn>
                              </p:par>
                            </p:childTnLst>
                          </p:cTn>
                        </p:par>
                        <p:par>
                          <p:cTn id="34" fill="hold">
                            <p:stCondLst>
                              <p:cond delay="4500"/>
                            </p:stCondLst>
                            <p:childTnLst>
                              <p:par>
                                <p:cTn id="35" presetID="2" presetClass="entr" presetSubtype="2" fill="hold" grpId="0" nodeType="afterEffect">
                                  <p:stCondLst>
                                    <p:cond delay="100"/>
                                  </p:stCondLst>
                                  <p:childTnLst>
                                    <p:set>
                                      <p:cBhvr>
                                        <p:cTn id="36" dur="1" fill="hold">
                                          <p:stCondLst>
                                            <p:cond delay="0"/>
                                          </p:stCondLst>
                                        </p:cTn>
                                        <p:tgtEl>
                                          <p:spTgt spid="33822"/>
                                        </p:tgtEl>
                                        <p:attrNameLst>
                                          <p:attrName>style.visibility</p:attrName>
                                        </p:attrNameLst>
                                      </p:cBhvr>
                                      <p:to>
                                        <p:strVal val="visible"/>
                                      </p:to>
                                    </p:set>
                                    <p:anim calcmode="lin" valueType="num">
                                      <p:cBhvr additive="base">
                                        <p:cTn id="37" dur="500" fill="hold"/>
                                        <p:tgtEl>
                                          <p:spTgt spid="33822"/>
                                        </p:tgtEl>
                                        <p:attrNameLst>
                                          <p:attrName>ppt_x</p:attrName>
                                        </p:attrNameLst>
                                      </p:cBhvr>
                                      <p:tavLst>
                                        <p:tav tm="0">
                                          <p:val>
                                            <p:strVal val="1+#ppt_w/2"/>
                                          </p:val>
                                        </p:tav>
                                        <p:tav tm="100000">
                                          <p:val>
                                            <p:strVal val="#ppt_x"/>
                                          </p:val>
                                        </p:tav>
                                      </p:tavLst>
                                    </p:anim>
                                    <p:anim calcmode="lin" valueType="num">
                                      <p:cBhvr additive="base">
                                        <p:cTn id="38" dur="500" fill="hold"/>
                                        <p:tgtEl>
                                          <p:spTgt spid="33822"/>
                                        </p:tgtEl>
                                        <p:attrNameLst>
                                          <p:attrName>ppt_y</p:attrName>
                                        </p:attrNameLst>
                                      </p:cBhvr>
                                      <p:tavLst>
                                        <p:tav tm="0">
                                          <p:val>
                                            <p:strVal val="#ppt_y"/>
                                          </p:val>
                                        </p:tav>
                                        <p:tav tm="100000">
                                          <p:val>
                                            <p:strVal val="#ppt_y"/>
                                          </p:val>
                                        </p:tav>
                                      </p:tavLst>
                                    </p:anim>
                                  </p:childTnLst>
                                </p:cTn>
                              </p:par>
                            </p:childTnLst>
                          </p:cTn>
                        </p:par>
                        <p:par>
                          <p:cTn id="39" fill="hold">
                            <p:stCondLst>
                              <p:cond delay="5100"/>
                            </p:stCondLst>
                            <p:childTnLst>
                              <p:par>
                                <p:cTn id="40" presetID="9" presetClass="entr" presetSubtype="0" fill="hold" nodeType="afterEffect">
                                  <p:stCondLst>
                                    <p:cond delay="100"/>
                                  </p:stCondLst>
                                  <p:childTnLst>
                                    <p:set>
                                      <p:cBhvr>
                                        <p:cTn id="41" dur="1" fill="hold">
                                          <p:stCondLst>
                                            <p:cond delay="0"/>
                                          </p:stCondLst>
                                        </p:cTn>
                                        <p:tgtEl>
                                          <p:spTgt spid="33823"/>
                                        </p:tgtEl>
                                        <p:attrNameLst>
                                          <p:attrName>style.visibility</p:attrName>
                                        </p:attrNameLst>
                                      </p:cBhvr>
                                      <p:to>
                                        <p:strVal val="visible"/>
                                      </p:to>
                                    </p:set>
                                    <p:animEffect transition="in" filter="dissolve">
                                      <p:cBhvr>
                                        <p:cTn id="42" dur="500"/>
                                        <p:tgtEl>
                                          <p:spTgt spid="33823"/>
                                        </p:tgtEl>
                                      </p:cBhvr>
                                    </p:animEffect>
                                  </p:childTnLst>
                                </p:cTn>
                              </p:par>
                            </p:childTnLst>
                          </p:cTn>
                        </p:par>
                        <p:par>
                          <p:cTn id="43" fill="hold">
                            <p:stCondLst>
                              <p:cond delay="5700"/>
                            </p:stCondLst>
                            <p:childTnLst>
                              <p:par>
                                <p:cTn id="44" presetID="2" presetClass="entr" presetSubtype="2" fill="hold" grpId="0" nodeType="afterEffect">
                                  <p:stCondLst>
                                    <p:cond delay="100"/>
                                  </p:stCondLst>
                                  <p:childTnLst>
                                    <p:set>
                                      <p:cBhvr>
                                        <p:cTn id="45" dur="1" fill="hold">
                                          <p:stCondLst>
                                            <p:cond delay="0"/>
                                          </p:stCondLst>
                                        </p:cTn>
                                        <p:tgtEl>
                                          <p:spTgt spid="33825"/>
                                        </p:tgtEl>
                                        <p:attrNameLst>
                                          <p:attrName>style.visibility</p:attrName>
                                        </p:attrNameLst>
                                      </p:cBhvr>
                                      <p:to>
                                        <p:strVal val="visible"/>
                                      </p:to>
                                    </p:set>
                                    <p:anim calcmode="lin" valueType="num">
                                      <p:cBhvr additive="base">
                                        <p:cTn id="46" dur="500" fill="hold"/>
                                        <p:tgtEl>
                                          <p:spTgt spid="33825"/>
                                        </p:tgtEl>
                                        <p:attrNameLst>
                                          <p:attrName>ppt_x</p:attrName>
                                        </p:attrNameLst>
                                      </p:cBhvr>
                                      <p:tavLst>
                                        <p:tav tm="0">
                                          <p:val>
                                            <p:strVal val="1+#ppt_w/2"/>
                                          </p:val>
                                        </p:tav>
                                        <p:tav tm="100000">
                                          <p:val>
                                            <p:strVal val="#ppt_x"/>
                                          </p:val>
                                        </p:tav>
                                      </p:tavLst>
                                    </p:anim>
                                    <p:anim calcmode="lin" valueType="num">
                                      <p:cBhvr additive="base">
                                        <p:cTn id="47" dur="500" fill="hold"/>
                                        <p:tgtEl>
                                          <p:spTgt spid="33825"/>
                                        </p:tgtEl>
                                        <p:attrNameLst>
                                          <p:attrName>ppt_y</p:attrName>
                                        </p:attrNameLst>
                                      </p:cBhvr>
                                      <p:tavLst>
                                        <p:tav tm="0">
                                          <p:val>
                                            <p:strVal val="#ppt_y"/>
                                          </p:val>
                                        </p:tav>
                                        <p:tav tm="100000">
                                          <p:val>
                                            <p:strVal val="#ppt_y"/>
                                          </p:val>
                                        </p:tav>
                                      </p:tavLst>
                                    </p:anim>
                                  </p:childTnLst>
                                </p:cTn>
                              </p:par>
                            </p:childTnLst>
                          </p:cTn>
                        </p:par>
                        <p:par>
                          <p:cTn id="48" fill="hold">
                            <p:stCondLst>
                              <p:cond delay="6300"/>
                            </p:stCondLst>
                            <p:childTnLst>
                              <p:par>
                                <p:cTn id="49" presetID="9" presetClass="entr" presetSubtype="0" fill="hold" nodeType="afterEffect">
                                  <p:stCondLst>
                                    <p:cond delay="100"/>
                                  </p:stCondLst>
                                  <p:childTnLst>
                                    <p:set>
                                      <p:cBhvr>
                                        <p:cTn id="50" dur="1" fill="hold">
                                          <p:stCondLst>
                                            <p:cond delay="0"/>
                                          </p:stCondLst>
                                        </p:cTn>
                                        <p:tgtEl>
                                          <p:spTgt spid="33826"/>
                                        </p:tgtEl>
                                        <p:attrNameLst>
                                          <p:attrName>style.visibility</p:attrName>
                                        </p:attrNameLst>
                                      </p:cBhvr>
                                      <p:to>
                                        <p:strVal val="visible"/>
                                      </p:to>
                                    </p:set>
                                    <p:animEffect transition="in" filter="dissolve">
                                      <p:cBhvr>
                                        <p:cTn id="51" dur="500"/>
                                        <p:tgtEl>
                                          <p:spTgt spid="33826"/>
                                        </p:tgtEl>
                                      </p:cBhvr>
                                    </p:animEffect>
                                  </p:childTnLst>
                                </p:cTn>
                              </p:par>
                            </p:childTnLst>
                          </p:cTn>
                        </p:par>
                        <p:par>
                          <p:cTn id="52" fill="hold">
                            <p:stCondLst>
                              <p:cond delay="6900"/>
                            </p:stCondLst>
                            <p:childTnLst>
                              <p:par>
                                <p:cTn id="53" presetID="2" presetClass="entr" presetSubtype="2" fill="hold" grpId="0" nodeType="afterEffect">
                                  <p:stCondLst>
                                    <p:cond delay="100"/>
                                  </p:stCondLst>
                                  <p:childTnLst>
                                    <p:set>
                                      <p:cBhvr>
                                        <p:cTn id="54" dur="1" fill="hold">
                                          <p:stCondLst>
                                            <p:cond delay="0"/>
                                          </p:stCondLst>
                                        </p:cTn>
                                        <p:tgtEl>
                                          <p:spTgt spid="33828"/>
                                        </p:tgtEl>
                                        <p:attrNameLst>
                                          <p:attrName>style.visibility</p:attrName>
                                        </p:attrNameLst>
                                      </p:cBhvr>
                                      <p:to>
                                        <p:strVal val="visible"/>
                                      </p:to>
                                    </p:set>
                                    <p:anim calcmode="lin" valueType="num">
                                      <p:cBhvr additive="base">
                                        <p:cTn id="55" dur="500" fill="hold"/>
                                        <p:tgtEl>
                                          <p:spTgt spid="33828"/>
                                        </p:tgtEl>
                                        <p:attrNameLst>
                                          <p:attrName>ppt_x</p:attrName>
                                        </p:attrNameLst>
                                      </p:cBhvr>
                                      <p:tavLst>
                                        <p:tav tm="0">
                                          <p:val>
                                            <p:strVal val="1+#ppt_w/2"/>
                                          </p:val>
                                        </p:tav>
                                        <p:tav tm="100000">
                                          <p:val>
                                            <p:strVal val="#ppt_x"/>
                                          </p:val>
                                        </p:tav>
                                      </p:tavLst>
                                    </p:anim>
                                    <p:anim calcmode="lin" valueType="num">
                                      <p:cBhvr additive="base">
                                        <p:cTn id="56" dur="500" fill="hold"/>
                                        <p:tgtEl>
                                          <p:spTgt spid="33828"/>
                                        </p:tgtEl>
                                        <p:attrNameLst>
                                          <p:attrName>ppt_y</p:attrName>
                                        </p:attrNameLst>
                                      </p:cBhvr>
                                      <p:tavLst>
                                        <p:tav tm="0">
                                          <p:val>
                                            <p:strVal val="#ppt_y"/>
                                          </p:val>
                                        </p:tav>
                                        <p:tav tm="100000">
                                          <p:val>
                                            <p:strVal val="#ppt_y"/>
                                          </p:val>
                                        </p:tav>
                                      </p:tavLst>
                                    </p:anim>
                                  </p:childTnLst>
                                </p:cTn>
                              </p:par>
                            </p:childTnLst>
                          </p:cTn>
                        </p:par>
                        <p:par>
                          <p:cTn id="57" fill="hold">
                            <p:stCondLst>
                              <p:cond delay="7500"/>
                            </p:stCondLst>
                            <p:childTnLst>
                              <p:par>
                                <p:cTn id="58" presetID="9" presetClass="entr" presetSubtype="0" fill="hold" nodeType="afterEffect">
                                  <p:stCondLst>
                                    <p:cond delay="100"/>
                                  </p:stCondLst>
                                  <p:childTnLst>
                                    <p:set>
                                      <p:cBhvr>
                                        <p:cTn id="59" dur="1" fill="hold">
                                          <p:stCondLst>
                                            <p:cond delay="0"/>
                                          </p:stCondLst>
                                        </p:cTn>
                                        <p:tgtEl>
                                          <p:spTgt spid="33829"/>
                                        </p:tgtEl>
                                        <p:attrNameLst>
                                          <p:attrName>style.visibility</p:attrName>
                                        </p:attrNameLst>
                                      </p:cBhvr>
                                      <p:to>
                                        <p:strVal val="visible"/>
                                      </p:to>
                                    </p:set>
                                    <p:animEffect transition="in" filter="dissolve">
                                      <p:cBhvr>
                                        <p:cTn id="60" dur="500"/>
                                        <p:tgtEl>
                                          <p:spTgt spid="33829"/>
                                        </p:tgtEl>
                                      </p:cBhvr>
                                    </p:animEffect>
                                  </p:childTnLst>
                                </p:cTn>
                              </p:par>
                            </p:childTnLst>
                          </p:cTn>
                        </p:par>
                        <p:par>
                          <p:cTn id="61" fill="hold">
                            <p:stCondLst>
                              <p:cond delay="8100"/>
                            </p:stCondLst>
                            <p:childTnLst>
                              <p:par>
                                <p:cTn id="62" presetID="2" presetClass="entr" presetSubtype="8" fill="hold" grpId="0" nodeType="afterEffect">
                                  <p:stCondLst>
                                    <p:cond delay="100"/>
                                  </p:stCondLst>
                                  <p:childTnLst>
                                    <p:set>
                                      <p:cBhvr>
                                        <p:cTn id="63" dur="1" fill="hold">
                                          <p:stCondLst>
                                            <p:cond delay="0"/>
                                          </p:stCondLst>
                                        </p:cTn>
                                        <p:tgtEl>
                                          <p:spTgt spid="33831"/>
                                        </p:tgtEl>
                                        <p:attrNameLst>
                                          <p:attrName>style.visibility</p:attrName>
                                        </p:attrNameLst>
                                      </p:cBhvr>
                                      <p:to>
                                        <p:strVal val="visible"/>
                                      </p:to>
                                    </p:set>
                                    <p:anim calcmode="lin" valueType="num">
                                      <p:cBhvr additive="base">
                                        <p:cTn id="64" dur="500" fill="hold"/>
                                        <p:tgtEl>
                                          <p:spTgt spid="33831"/>
                                        </p:tgtEl>
                                        <p:attrNameLst>
                                          <p:attrName>ppt_x</p:attrName>
                                        </p:attrNameLst>
                                      </p:cBhvr>
                                      <p:tavLst>
                                        <p:tav tm="0">
                                          <p:val>
                                            <p:strVal val="0-#ppt_w/2"/>
                                          </p:val>
                                        </p:tav>
                                        <p:tav tm="100000">
                                          <p:val>
                                            <p:strVal val="#ppt_x"/>
                                          </p:val>
                                        </p:tav>
                                      </p:tavLst>
                                    </p:anim>
                                    <p:anim calcmode="lin" valueType="num">
                                      <p:cBhvr additive="base">
                                        <p:cTn id="65" dur="500" fill="hold"/>
                                        <p:tgtEl>
                                          <p:spTgt spid="33831"/>
                                        </p:tgtEl>
                                        <p:attrNameLst>
                                          <p:attrName>ppt_y</p:attrName>
                                        </p:attrNameLst>
                                      </p:cBhvr>
                                      <p:tavLst>
                                        <p:tav tm="0">
                                          <p:val>
                                            <p:strVal val="#ppt_y"/>
                                          </p:val>
                                        </p:tav>
                                        <p:tav tm="100000">
                                          <p:val>
                                            <p:strVal val="#ppt_y"/>
                                          </p:val>
                                        </p:tav>
                                      </p:tavLst>
                                    </p:anim>
                                  </p:childTnLst>
                                </p:cTn>
                              </p:par>
                            </p:childTnLst>
                          </p:cTn>
                        </p:par>
                        <p:par>
                          <p:cTn id="66" fill="hold">
                            <p:stCondLst>
                              <p:cond delay="8700"/>
                            </p:stCondLst>
                            <p:childTnLst>
                              <p:par>
                                <p:cTn id="67" presetID="9" presetClass="entr" presetSubtype="0" fill="hold" nodeType="afterEffect">
                                  <p:stCondLst>
                                    <p:cond delay="100"/>
                                  </p:stCondLst>
                                  <p:childTnLst>
                                    <p:set>
                                      <p:cBhvr>
                                        <p:cTn id="68" dur="1" fill="hold">
                                          <p:stCondLst>
                                            <p:cond delay="0"/>
                                          </p:stCondLst>
                                        </p:cTn>
                                        <p:tgtEl>
                                          <p:spTgt spid="33832"/>
                                        </p:tgtEl>
                                        <p:attrNameLst>
                                          <p:attrName>style.visibility</p:attrName>
                                        </p:attrNameLst>
                                      </p:cBhvr>
                                      <p:to>
                                        <p:strVal val="visible"/>
                                      </p:to>
                                    </p:set>
                                    <p:animEffect transition="in" filter="dissolve">
                                      <p:cBhvr>
                                        <p:cTn id="69" dur="500"/>
                                        <p:tgtEl>
                                          <p:spTgt spid="33832"/>
                                        </p:tgtEl>
                                      </p:cBhvr>
                                    </p:animEffect>
                                  </p:childTnLst>
                                </p:cTn>
                              </p:par>
                            </p:childTnLst>
                          </p:cTn>
                        </p:par>
                        <p:par>
                          <p:cTn id="70" fill="hold">
                            <p:stCondLst>
                              <p:cond delay="9300"/>
                            </p:stCondLst>
                            <p:childTnLst>
                              <p:par>
                                <p:cTn id="71" presetID="2" presetClass="entr" presetSubtype="8" fill="hold" grpId="0" nodeType="afterEffect">
                                  <p:stCondLst>
                                    <p:cond delay="100"/>
                                  </p:stCondLst>
                                  <p:childTnLst>
                                    <p:set>
                                      <p:cBhvr>
                                        <p:cTn id="72" dur="1" fill="hold">
                                          <p:stCondLst>
                                            <p:cond delay="0"/>
                                          </p:stCondLst>
                                        </p:cTn>
                                        <p:tgtEl>
                                          <p:spTgt spid="33834"/>
                                        </p:tgtEl>
                                        <p:attrNameLst>
                                          <p:attrName>style.visibility</p:attrName>
                                        </p:attrNameLst>
                                      </p:cBhvr>
                                      <p:to>
                                        <p:strVal val="visible"/>
                                      </p:to>
                                    </p:set>
                                    <p:anim calcmode="lin" valueType="num">
                                      <p:cBhvr additive="base">
                                        <p:cTn id="73" dur="500" fill="hold"/>
                                        <p:tgtEl>
                                          <p:spTgt spid="33834"/>
                                        </p:tgtEl>
                                        <p:attrNameLst>
                                          <p:attrName>ppt_x</p:attrName>
                                        </p:attrNameLst>
                                      </p:cBhvr>
                                      <p:tavLst>
                                        <p:tav tm="0">
                                          <p:val>
                                            <p:strVal val="0-#ppt_w/2"/>
                                          </p:val>
                                        </p:tav>
                                        <p:tav tm="100000">
                                          <p:val>
                                            <p:strVal val="#ppt_x"/>
                                          </p:val>
                                        </p:tav>
                                      </p:tavLst>
                                    </p:anim>
                                    <p:anim calcmode="lin" valueType="num">
                                      <p:cBhvr additive="base">
                                        <p:cTn id="74" dur="500" fill="hold"/>
                                        <p:tgtEl>
                                          <p:spTgt spid="33834"/>
                                        </p:tgtEl>
                                        <p:attrNameLst>
                                          <p:attrName>ppt_y</p:attrName>
                                        </p:attrNameLst>
                                      </p:cBhvr>
                                      <p:tavLst>
                                        <p:tav tm="0">
                                          <p:val>
                                            <p:strVal val="#ppt_y"/>
                                          </p:val>
                                        </p:tav>
                                        <p:tav tm="100000">
                                          <p:val>
                                            <p:strVal val="#ppt_y"/>
                                          </p:val>
                                        </p:tav>
                                      </p:tavLst>
                                    </p:anim>
                                  </p:childTnLst>
                                </p:cTn>
                              </p:par>
                            </p:childTnLst>
                          </p:cTn>
                        </p:par>
                        <p:par>
                          <p:cTn id="75" fill="hold">
                            <p:stCondLst>
                              <p:cond delay="9900"/>
                            </p:stCondLst>
                            <p:childTnLst>
                              <p:par>
                                <p:cTn id="76" presetID="9" presetClass="entr" presetSubtype="0" fill="hold" nodeType="afterEffect">
                                  <p:stCondLst>
                                    <p:cond delay="100"/>
                                  </p:stCondLst>
                                  <p:childTnLst>
                                    <p:set>
                                      <p:cBhvr>
                                        <p:cTn id="77" dur="1" fill="hold">
                                          <p:stCondLst>
                                            <p:cond delay="0"/>
                                          </p:stCondLst>
                                        </p:cTn>
                                        <p:tgtEl>
                                          <p:spTgt spid="33835"/>
                                        </p:tgtEl>
                                        <p:attrNameLst>
                                          <p:attrName>style.visibility</p:attrName>
                                        </p:attrNameLst>
                                      </p:cBhvr>
                                      <p:to>
                                        <p:strVal val="visible"/>
                                      </p:to>
                                    </p:set>
                                    <p:animEffect transition="in" filter="dissolve">
                                      <p:cBhvr>
                                        <p:cTn id="78" dur="500"/>
                                        <p:tgtEl>
                                          <p:spTgt spid="33835"/>
                                        </p:tgtEl>
                                      </p:cBhvr>
                                    </p:animEffect>
                                  </p:childTnLst>
                                </p:cTn>
                              </p:par>
                            </p:childTnLst>
                          </p:cTn>
                        </p:par>
                        <p:par>
                          <p:cTn id="79" fill="hold">
                            <p:stCondLst>
                              <p:cond delay="10500"/>
                            </p:stCondLst>
                            <p:childTnLst>
                              <p:par>
                                <p:cTn id="80" presetID="2" presetClass="entr" presetSubtype="8" fill="hold" grpId="0" nodeType="afterEffect">
                                  <p:stCondLst>
                                    <p:cond delay="100"/>
                                  </p:stCondLst>
                                  <p:childTnLst>
                                    <p:set>
                                      <p:cBhvr>
                                        <p:cTn id="81" dur="1" fill="hold">
                                          <p:stCondLst>
                                            <p:cond delay="0"/>
                                          </p:stCondLst>
                                        </p:cTn>
                                        <p:tgtEl>
                                          <p:spTgt spid="33837"/>
                                        </p:tgtEl>
                                        <p:attrNameLst>
                                          <p:attrName>style.visibility</p:attrName>
                                        </p:attrNameLst>
                                      </p:cBhvr>
                                      <p:to>
                                        <p:strVal val="visible"/>
                                      </p:to>
                                    </p:set>
                                    <p:anim calcmode="lin" valueType="num">
                                      <p:cBhvr additive="base">
                                        <p:cTn id="82" dur="500" fill="hold"/>
                                        <p:tgtEl>
                                          <p:spTgt spid="33837"/>
                                        </p:tgtEl>
                                        <p:attrNameLst>
                                          <p:attrName>ppt_x</p:attrName>
                                        </p:attrNameLst>
                                      </p:cBhvr>
                                      <p:tavLst>
                                        <p:tav tm="0">
                                          <p:val>
                                            <p:strVal val="0-#ppt_w/2"/>
                                          </p:val>
                                        </p:tav>
                                        <p:tav tm="100000">
                                          <p:val>
                                            <p:strVal val="#ppt_x"/>
                                          </p:val>
                                        </p:tav>
                                      </p:tavLst>
                                    </p:anim>
                                    <p:anim calcmode="lin" valueType="num">
                                      <p:cBhvr additive="base">
                                        <p:cTn id="83" dur="500" fill="hold"/>
                                        <p:tgtEl>
                                          <p:spTgt spid="33837"/>
                                        </p:tgtEl>
                                        <p:attrNameLst>
                                          <p:attrName>ppt_y</p:attrName>
                                        </p:attrNameLst>
                                      </p:cBhvr>
                                      <p:tavLst>
                                        <p:tav tm="0">
                                          <p:val>
                                            <p:strVal val="#ppt_y"/>
                                          </p:val>
                                        </p:tav>
                                        <p:tav tm="100000">
                                          <p:val>
                                            <p:strVal val="#ppt_y"/>
                                          </p:val>
                                        </p:tav>
                                      </p:tavLst>
                                    </p:anim>
                                  </p:childTnLst>
                                </p:cTn>
                              </p:par>
                            </p:childTnLst>
                          </p:cTn>
                        </p:par>
                        <p:par>
                          <p:cTn id="84" fill="hold">
                            <p:stCondLst>
                              <p:cond delay="11100"/>
                            </p:stCondLst>
                            <p:childTnLst>
                              <p:par>
                                <p:cTn id="85" presetID="9" presetClass="entr" presetSubtype="0" fill="hold" nodeType="afterEffect">
                                  <p:stCondLst>
                                    <p:cond delay="100"/>
                                  </p:stCondLst>
                                  <p:childTnLst>
                                    <p:set>
                                      <p:cBhvr>
                                        <p:cTn id="86" dur="1" fill="hold">
                                          <p:stCondLst>
                                            <p:cond delay="0"/>
                                          </p:stCondLst>
                                        </p:cTn>
                                        <p:tgtEl>
                                          <p:spTgt spid="33838"/>
                                        </p:tgtEl>
                                        <p:attrNameLst>
                                          <p:attrName>style.visibility</p:attrName>
                                        </p:attrNameLst>
                                      </p:cBhvr>
                                      <p:to>
                                        <p:strVal val="visible"/>
                                      </p:to>
                                    </p:set>
                                    <p:animEffect transition="in" filter="dissolve">
                                      <p:cBhvr>
                                        <p:cTn id="87" dur="500"/>
                                        <p:tgtEl>
                                          <p:spTgt spid="3383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blinds(horizontal)">
                                      <p:cBhvr>
                                        <p:cTn id="9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2" grpId="0" autoUpdateAnimBg="0"/>
      <p:bldP spid="33825" grpId="0" autoUpdateAnimBg="0"/>
      <p:bldP spid="33828" grpId="0" autoUpdateAnimBg="0"/>
      <p:bldP spid="33831" grpId="0" autoUpdateAnimBg="0"/>
      <p:bldP spid="33834" grpId="0" autoUpdateAnimBg="0"/>
      <p:bldP spid="33837" grpId="0" autoUpdateAnimBg="0"/>
      <p:bldP spid="10" grpId="0"/>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4537" y="749464"/>
            <a:ext cx="754718" cy="754759"/>
            <a:chOff x="362669" y="3620029"/>
            <a:chExt cx="1061322" cy="1061322"/>
          </a:xfrm>
        </p:grpSpPr>
        <p:sp>
          <p:nvSpPr>
            <p:cNvPr id="14" name="椭圆 13"/>
            <p:cNvSpPr/>
            <p:nvPr/>
          </p:nvSpPr>
          <p:spPr>
            <a:xfrm>
              <a:off x="362669" y="3620029"/>
              <a:ext cx="1061322" cy="106132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15"/>
            <p:cNvGrpSpPr/>
            <p:nvPr/>
          </p:nvGrpSpPr>
          <p:grpSpPr>
            <a:xfrm>
              <a:off x="483718" y="3741563"/>
              <a:ext cx="819223" cy="818254"/>
              <a:chOff x="4602162" y="361950"/>
              <a:chExt cx="1343026" cy="1341438"/>
            </a:xfrm>
          </p:grpSpPr>
          <p:sp>
            <p:nvSpPr>
              <p:cNvPr id="17"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chemeClr val="accent1"/>
              </a:solidFill>
              <a:ln w="9525">
                <a:noFill/>
                <a:round/>
              </a:ln>
            </p:spPr>
            <p:txBody>
              <a:bodyPr vert="horz" wrap="square" lIns="96435" tIns="48218" rIns="96435" bIns="48218" numCol="1" anchor="t" anchorCtr="0" compatLnSpc="1"/>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4"/>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chemeClr val="accent1"/>
              </a:solidFill>
              <a:ln w="9525">
                <a:noFill/>
                <a:round/>
              </a:ln>
            </p:spPr>
            <p:txBody>
              <a:bodyPr vert="horz" wrap="square" lIns="96435" tIns="48218" rIns="96435" bIns="48218" numCol="1" anchor="t" anchorCtr="0" compatLnSpc="1"/>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5"/>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chemeClr val="accent1"/>
              </a:solidFill>
              <a:ln w="9525">
                <a:noFill/>
                <a:round/>
              </a:ln>
            </p:spPr>
            <p:txBody>
              <a:bodyPr vert="horz" wrap="square" lIns="96435" tIns="48218" rIns="96435" bIns="48218" numCol="1" anchor="t" anchorCtr="0" compatLnSpc="1"/>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6"/>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chemeClr val="accent1"/>
              </a:solidFill>
              <a:ln w="9525">
                <a:noFill/>
                <a:round/>
              </a:ln>
            </p:spPr>
            <p:txBody>
              <a:bodyPr vert="horz" wrap="square" lIns="96435" tIns="48218" rIns="96435" bIns="48218" numCol="1" anchor="t" anchorCtr="0" compatLnSpc="1"/>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6" name="TextBox 39"/>
          <p:cNvSpPr txBox="1"/>
          <p:nvPr/>
        </p:nvSpPr>
        <p:spPr>
          <a:xfrm>
            <a:off x="1293495" y="1611630"/>
            <a:ext cx="7106285" cy="307340"/>
          </a:xfrm>
          <a:prstGeom prst="rect">
            <a:avLst/>
          </a:prstGeom>
          <a:noFill/>
        </p:spPr>
        <p:txBody>
          <a:bodyPr wrap="square" lIns="0" tIns="0" rIns="0" bIns="0" rtlCol="0">
            <a:spAutoFit/>
          </a:bodyPr>
          <a:lstStyle/>
          <a:p>
            <a:pPr algn="just"/>
            <a:r>
              <a:rPr lang="zh-CN" altLang="en-US" sz="1000" dirty="0">
                <a:solidFill>
                  <a:schemeClr val="tx1"/>
                </a:solidFill>
                <a:latin typeface="Arial" panose="020B0604020202020204" pitchFamily="34" charset="0"/>
                <a:ea typeface="微软雅黑" panose="020B0503020204020204" pitchFamily="34" charset="-122"/>
                <a:sym typeface="Arial" panose="020B0604020202020204" pitchFamily="34" charset="0"/>
              </a:rPr>
              <a:t>URL的语法‌：</a:t>
            </a:r>
            <a:endParaRPr lang="zh-CN" altLang="en-US" sz="1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r>
              <a:rPr lang="zh-CN" altLang="en-US" sz="1000" dirty="0">
                <a:solidFill>
                  <a:schemeClr val="tx1"/>
                </a:solidFill>
                <a:latin typeface="Arial" panose="020B0604020202020204" pitchFamily="34" charset="0"/>
                <a:ea typeface="微软雅黑" panose="020B0503020204020204" pitchFamily="34" charset="-122"/>
                <a:sym typeface="Arial" panose="020B0604020202020204" pitchFamily="34" charset="0"/>
              </a:rPr>
              <a:t>URL通常遵循一定的格式，包括协议、主机名（或IP地址）、端口号（可选）、路径、查询参数（可选）和片段（可选）等部分</a:t>
            </a: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9"/>
          <p:cNvSpPr txBox="1"/>
          <p:nvPr/>
        </p:nvSpPr>
        <p:spPr>
          <a:xfrm>
            <a:off x="1293495" y="2278380"/>
            <a:ext cx="6736080" cy="1477010"/>
          </a:xfrm>
          <a:prstGeom prst="rect">
            <a:avLst/>
          </a:prstGeom>
          <a:noFill/>
        </p:spPr>
        <p:txBody>
          <a:bodyPr wrap="square" lIns="0" tIns="0" rIns="0" bIns="0" rtlCol="0">
            <a:spAutoFit/>
          </a:bodyPr>
          <a:lstStyle/>
          <a:p>
            <a:pPr algn="just"/>
            <a:r>
              <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rPr>
              <a:t>● ‌协议‌：指定使用的传输协议，如HTTP、HTTPS、FTP等。</a:t>
            </a:r>
            <a:endPar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r>
              <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rPr>
              <a:t>● ‌主机名‌：标识网站或资源的域名或IP地址。</a:t>
            </a:r>
            <a:endPar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r>
              <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rPr>
              <a:t>● ‌端口号‌：用于标识服务器的端口，一般情况下可省略。</a:t>
            </a:r>
            <a:endPar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r>
              <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rPr>
              <a:t>● ‌路径‌：指向网站内部的目录结构或特定资源。</a:t>
            </a:r>
            <a:endPar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r>
              <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rPr>
              <a:t>● ‌查询参数‌：用于向服务器传递额外的信息，如搜索关键词、筛选条件等。</a:t>
            </a:r>
            <a:endPar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r>
              <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rPr>
              <a:t>● ‌片段‌：用于标识资源内部的某个部分，如网页中的某个章节或段落</a:t>
            </a:r>
            <a:r>
              <a:rPr lang="zh-CN" altLang="en-US" sz="1000" dirty="0">
                <a:solidFill>
                  <a:schemeClr val="tx1"/>
                </a:solidFill>
                <a:latin typeface="Arial" panose="020B0604020202020204" pitchFamily="34" charset="0"/>
                <a:ea typeface="微软雅黑" panose="020B0503020204020204" pitchFamily="34" charset="-122"/>
                <a:sym typeface="Arial" panose="020B0604020202020204" pitchFamily="34" charset="0"/>
              </a:rPr>
              <a:t>。</a:t>
            </a:r>
            <a:endParaRPr lang="zh-CN" altLang="en-US" sz="1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1613535" y="865505"/>
            <a:ext cx="5294630" cy="507365"/>
          </a:xfrm>
          <a:prstGeom prst="rect">
            <a:avLst/>
          </a:prstGeom>
          <a:noFill/>
        </p:spPr>
        <p:txBody>
          <a:bodyPr wrap="square" lIns="0" tIns="0" rIns="0" bIns="0" rtlCol="0">
            <a:spAutoFit/>
          </a:bodyPr>
          <a:lstStyle/>
          <a:p>
            <a:r>
              <a:rPr lang="zh-CN" altLang="en-US" sz="1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rPr>
              <a:t>URL（Uniform Resource Locator，统一资源定位符）是互联网上用于标识某一资源唯一地址的字符串‌。‌</a:t>
            </a:r>
            <a:endPar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500"/>
                                        <p:tgtEl>
                                          <p:spTgt spid="3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up)">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69975" y="2036445"/>
            <a:ext cx="6431915" cy="368300"/>
          </a:xfrm>
          <a:prstGeom prst="rect">
            <a:avLst/>
          </a:prstGeom>
          <a:noFill/>
        </p:spPr>
        <p:txBody>
          <a:bodyPr wrap="none" rtlCol="0">
            <a:spAutoFit/>
          </a:bodyPr>
          <a:p>
            <a:pPr algn="l"/>
            <a:r>
              <a:rPr lang="zh-CN" altLang="en-US"/>
              <a:t>http://abc.test.com/abc/sec.php?name=</a:t>
            </a:r>
            <a:r>
              <a:rPr lang="en-US" altLang="zh-CN"/>
              <a:t>afterfuture</a:t>
            </a:r>
            <a:r>
              <a:rPr lang="zh-CN" altLang="en-US"/>
              <a:t>&amp;flag=ture#one</a:t>
            </a:r>
            <a:endParaRPr lang="zh-CN" altLang="en-US"/>
          </a:p>
        </p:txBody>
      </p:sp>
      <p:sp>
        <p:nvSpPr>
          <p:cNvPr id="5" name="文本框 4"/>
          <p:cNvSpPr txBox="1"/>
          <p:nvPr/>
        </p:nvSpPr>
        <p:spPr>
          <a:xfrm>
            <a:off x="1143000" y="770255"/>
            <a:ext cx="4450080" cy="368300"/>
          </a:xfrm>
          <a:prstGeom prst="rect">
            <a:avLst/>
          </a:prstGeom>
          <a:noFill/>
        </p:spPr>
        <p:txBody>
          <a:bodyPr wrap="square" rtlCol="0">
            <a:spAutoFit/>
          </a:bodyPr>
          <a:p>
            <a:pPr>
              <a:lnSpc>
                <a:spcPct val="100000"/>
              </a:lnSpc>
            </a:pPr>
            <a:r>
              <a:rPr lang="zh-CN" altLang="en-US"/>
              <a:t>来分析下这个</a:t>
            </a:r>
            <a:r>
              <a:rPr lang="en-US" altLang="zh-CN"/>
              <a:t>URL</a:t>
            </a:r>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27100" y="948690"/>
            <a:ext cx="7289165" cy="3660775"/>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
          <p:cNvGrpSpPr/>
          <p:nvPr/>
        </p:nvGrpSpPr>
        <p:grpSpPr>
          <a:xfrm>
            <a:off x="-34289" y="3215254"/>
            <a:ext cx="9504040" cy="3719578"/>
            <a:chOff x="1" y="3003799"/>
            <a:chExt cx="9504040" cy="3719578"/>
          </a:xfrm>
        </p:grpSpPr>
        <p:pic>
          <p:nvPicPr>
            <p:cNvPr id="20" name="Picture 3" descr="C:\Users\Administrator\Desktop\新建文件夹 (3)\1357d39a269cfd4.jpg"/>
            <p:cNvPicPr>
              <a:picLocks noChangeAspect="1" noChangeArrowheads="1"/>
            </p:cNvPicPr>
            <p:nvPr/>
          </p:nvPicPr>
          <p:blipFill>
            <a:blip r:embed="rId1" cstate="print"/>
            <a:srcRect/>
            <a:stretch>
              <a:fillRect/>
            </a:stretch>
          </p:blipFill>
          <p:spPr bwMode="auto">
            <a:xfrm rot="5400000">
              <a:off x="5322247" y="2541583"/>
              <a:ext cx="3503555" cy="4860033"/>
            </a:xfrm>
            <a:prstGeom prst="rect">
              <a:avLst/>
            </a:prstGeom>
            <a:noFill/>
          </p:spPr>
        </p:pic>
        <p:pic>
          <p:nvPicPr>
            <p:cNvPr id="19" name="Picture 3" descr="C:\Users\Administrator\Desktop\新建文件夹 (3)\1357d39a269cfd4.jpg"/>
            <p:cNvPicPr>
              <a:picLocks noChangeAspect="1" noChangeArrowheads="1"/>
            </p:cNvPicPr>
            <p:nvPr/>
          </p:nvPicPr>
          <p:blipFill>
            <a:blip r:embed="rId1" cstate="print"/>
            <a:srcRect/>
            <a:stretch>
              <a:fillRect/>
            </a:stretch>
          </p:blipFill>
          <p:spPr bwMode="auto">
            <a:xfrm rot="16200000">
              <a:off x="678240" y="2325560"/>
              <a:ext cx="3503555" cy="4860033"/>
            </a:xfrm>
            <a:prstGeom prst="rect">
              <a:avLst/>
            </a:prstGeom>
            <a:noFill/>
          </p:spPr>
        </p:pic>
      </p:grpSp>
      <p:sp>
        <p:nvSpPr>
          <p:cNvPr id="13" name="矩形 12"/>
          <p:cNvSpPr/>
          <p:nvPr/>
        </p:nvSpPr>
        <p:spPr>
          <a:xfrm>
            <a:off x="3055603" y="1964141"/>
            <a:ext cx="3964669" cy="553720"/>
          </a:xfrm>
          <a:prstGeom prst="rect">
            <a:avLst/>
          </a:prstGeom>
        </p:spPr>
        <p:txBody>
          <a:bodyPr wrap="square" lIns="0" tIns="0" rIns="0" bIns="0">
            <a:spAutoFit/>
          </a:bodyPr>
          <a:lstStyle/>
          <a:p>
            <a:r>
              <a:rPr lang="zh-CN" altLang="en-US" sz="36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URL编码介绍</a:t>
            </a:r>
            <a:endParaRPr lang="zh-CN" altLang="en-US" sz="36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1"/>
          <p:cNvSpPr txBox="1"/>
          <p:nvPr/>
        </p:nvSpPr>
        <p:spPr>
          <a:xfrm>
            <a:off x="3754120" y="2694940"/>
            <a:ext cx="1348105" cy="184150"/>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好抽象的东西？</a:t>
            </a:r>
            <a:endParaRPr lang="zh-CN" altLang="en-US"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椭圆 17"/>
          <p:cNvSpPr/>
          <p:nvPr/>
        </p:nvSpPr>
        <p:spPr>
          <a:xfrm>
            <a:off x="2555776" y="771550"/>
            <a:ext cx="3744416" cy="374441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ox(in)">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8" grpId="0" animBg="1"/>
    </p:bldLst>
  </p:timing>
</p:sld>
</file>

<file path=ppt/tags/tag1.xml><?xml version="1.0" encoding="utf-8"?>
<p:tagLst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自定义 928">
      <a:dk1>
        <a:sysClr val="windowText" lastClr="000000"/>
      </a:dk1>
      <a:lt1>
        <a:sysClr val="window" lastClr="FFFFFF"/>
      </a:lt1>
      <a:dk2>
        <a:srgbClr val="04617B"/>
      </a:dk2>
      <a:lt2>
        <a:srgbClr val="DBF5F9"/>
      </a:lt2>
      <a:accent1>
        <a:srgbClr val="7F7F7F"/>
      </a:accent1>
      <a:accent2>
        <a:srgbClr val="A5A5A5"/>
      </a:accent2>
      <a:accent3>
        <a:srgbClr val="7F7F7F"/>
      </a:accent3>
      <a:accent4>
        <a:srgbClr val="A5A5A5"/>
      </a:accent4>
      <a:accent5>
        <a:srgbClr val="7F7F7F"/>
      </a:accent5>
      <a:accent6>
        <a:srgbClr val="A5A5A5"/>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1647</Words>
  <Application>WPS 演示</Application>
  <PresentationFormat>全屏显示(16:9)</PresentationFormat>
  <Paragraphs>140</Paragraphs>
  <Slides>20</Slides>
  <Notes>23</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20</vt:i4>
      </vt:variant>
    </vt:vector>
  </HeadingPairs>
  <TitlesOfParts>
    <vt:vector size="46" baseType="lpstr">
      <vt:lpstr>Arial</vt:lpstr>
      <vt:lpstr>宋体</vt:lpstr>
      <vt:lpstr>Wingdings</vt:lpstr>
      <vt:lpstr>Open Sans</vt:lpstr>
      <vt:lpstr>Segoe Print</vt:lpstr>
      <vt:lpstr>冬青黑体简体中文 W3</vt:lpstr>
      <vt:lpstr>黑体</vt:lpstr>
      <vt:lpstr>微软雅黑</vt:lpstr>
      <vt:lpstr>Calibri</vt:lpstr>
      <vt:lpstr>Lato</vt:lpstr>
      <vt:lpstr>MS PGothic</vt:lpstr>
      <vt:lpstr>Gill Sans</vt:lpstr>
      <vt:lpstr>Gill Sans MT</vt:lpstr>
      <vt:lpstr>Arial Unicode MS</vt:lpstr>
      <vt:lpstr>Arial</vt:lpstr>
      <vt:lpstr>Helvetica</vt:lpstr>
      <vt:lpstr>Open Sans</vt:lpstr>
      <vt:lpstr>FontAwesome</vt:lpstr>
      <vt:lpstr>STIXGeneral-Bold</vt:lpstr>
      <vt:lpstr>STIXGeneral-Regular</vt:lpstr>
      <vt:lpstr>Impact MT Std</vt:lpstr>
      <vt:lpstr>仿宋_GB2312</vt:lpstr>
      <vt:lpstr>华文隶书</vt:lpstr>
      <vt:lpstr>华文琥珀</vt:lpstr>
      <vt:lpstr>方正粗黑繁体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锐旗设计；https://9ppt.taobao.com
</dc:description>
  <cp:lastModifiedBy>微信用户</cp:lastModifiedBy>
  <cp:revision>416</cp:revision>
  <dcterms:created xsi:type="dcterms:W3CDTF">2014-11-09T01:07:00Z</dcterms:created>
  <dcterms:modified xsi:type="dcterms:W3CDTF">2025-09-21T08:50:09Z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A0D1CB01B3CC46179DA58A455F5B2DC5_12</vt:lpwstr>
  </property>
  <property fmtid="{D5CDD505-2E9C-101B-9397-08002B2CF9AE}" pid="3" name="KSOProductBuildVer">
    <vt:lpwstr>2052-11.8.2.8506</vt:lpwstr>
  </property>
</Properties>
</file>